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5" r:id="rId1"/>
  </p:sldMasterIdLst>
  <p:notesMasterIdLst>
    <p:notesMasterId r:id="rId78"/>
  </p:notesMasterIdLst>
  <p:sldIdLst>
    <p:sldId id="256" r:id="rId2"/>
    <p:sldId id="257" r:id="rId3"/>
    <p:sldId id="258" r:id="rId4"/>
    <p:sldId id="280" r:id="rId5"/>
    <p:sldId id="334" r:id="rId6"/>
    <p:sldId id="335" r:id="rId7"/>
    <p:sldId id="336" r:id="rId8"/>
    <p:sldId id="337" r:id="rId9"/>
    <p:sldId id="309" r:id="rId10"/>
    <p:sldId id="273" r:id="rId11"/>
    <p:sldId id="311" r:id="rId12"/>
    <p:sldId id="312" r:id="rId13"/>
    <p:sldId id="338" r:id="rId14"/>
    <p:sldId id="313" r:id="rId15"/>
    <p:sldId id="263" r:id="rId16"/>
    <p:sldId id="339" r:id="rId17"/>
    <p:sldId id="330" r:id="rId18"/>
    <p:sldId id="342" r:id="rId19"/>
    <p:sldId id="350" r:id="rId20"/>
    <p:sldId id="351" r:id="rId21"/>
    <p:sldId id="352" r:id="rId22"/>
    <p:sldId id="353" r:id="rId23"/>
    <p:sldId id="354" r:id="rId24"/>
    <p:sldId id="355" r:id="rId25"/>
    <p:sldId id="356" r:id="rId26"/>
    <p:sldId id="357" r:id="rId27"/>
    <p:sldId id="358" r:id="rId28"/>
    <p:sldId id="359" r:id="rId29"/>
    <p:sldId id="360" r:id="rId30"/>
    <p:sldId id="361" r:id="rId31"/>
    <p:sldId id="362" r:id="rId32"/>
    <p:sldId id="363" r:id="rId33"/>
    <p:sldId id="364" r:id="rId34"/>
    <p:sldId id="365" r:id="rId35"/>
    <p:sldId id="366" r:id="rId36"/>
    <p:sldId id="367" r:id="rId37"/>
    <p:sldId id="368" r:id="rId38"/>
    <p:sldId id="281" r:id="rId39"/>
    <p:sldId id="322" r:id="rId40"/>
    <p:sldId id="326" r:id="rId41"/>
    <p:sldId id="314" r:id="rId42"/>
    <p:sldId id="304" r:id="rId43"/>
    <p:sldId id="315" r:id="rId44"/>
    <p:sldId id="305" r:id="rId45"/>
    <p:sldId id="283" r:id="rId46"/>
    <p:sldId id="323" r:id="rId47"/>
    <p:sldId id="327" r:id="rId48"/>
    <p:sldId id="316" r:id="rId49"/>
    <p:sldId id="301" r:id="rId50"/>
    <p:sldId id="285" r:id="rId51"/>
    <p:sldId id="324" r:id="rId52"/>
    <p:sldId id="328" r:id="rId53"/>
    <p:sldId id="317" r:id="rId54"/>
    <p:sldId id="302" r:id="rId55"/>
    <p:sldId id="319" r:id="rId56"/>
    <p:sldId id="303" r:id="rId57"/>
    <p:sldId id="286" r:id="rId58"/>
    <p:sldId id="325" r:id="rId59"/>
    <p:sldId id="329" r:id="rId60"/>
    <p:sldId id="320" r:id="rId61"/>
    <p:sldId id="306" r:id="rId62"/>
    <p:sldId id="321" r:id="rId63"/>
    <p:sldId id="307" r:id="rId64"/>
    <p:sldId id="341" r:id="rId65"/>
    <p:sldId id="340" r:id="rId66"/>
    <p:sldId id="331" r:id="rId67"/>
    <p:sldId id="332" r:id="rId68"/>
    <p:sldId id="343" r:id="rId69"/>
    <p:sldId id="344" r:id="rId70"/>
    <p:sldId id="333" r:id="rId71"/>
    <p:sldId id="345" r:id="rId72"/>
    <p:sldId id="349" r:id="rId73"/>
    <p:sldId id="346" r:id="rId74"/>
    <p:sldId id="347" r:id="rId75"/>
    <p:sldId id="348" r:id="rId76"/>
    <p:sldId id="264"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B180696-DF2F-475F-9CD8-8ED212BD9A26}">
          <p14:sldIdLst>
            <p14:sldId id="256"/>
            <p14:sldId id="257"/>
            <p14:sldId id="258"/>
            <p14:sldId id="280"/>
            <p14:sldId id="334"/>
            <p14:sldId id="335"/>
            <p14:sldId id="336"/>
            <p14:sldId id="337"/>
            <p14:sldId id="309"/>
            <p14:sldId id="273"/>
            <p14:sldId id="311"/>
            <p14:sldId id="312"/>
            <p14:sldId id="338"/>
            <p14:sldId id="313"/>
            <p14:sldId id="263"/>
            <p14:sldId id="339"/>
            <p14:sldId id="330"/>
            <p14:sldId id="342"/>
            <p14:sldId id="350"/>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281"/>
            <p14:sldId id="322"/>
            <p14:sldId id="326"/>
            <p14:sldId id="314"/>
            <p14:sldId id="304"/>
            <p14:sldId id="315"/>
            <p14:sldId id="305"/>
            <p14:sldId id="283"/>
            <p14:sldId id="323"/>
            <p14:sldId id="327"/>
            <p14:sldId id="316"/>
            <p14:sldId id="301"/>
            <p14:sldId id="285"/>
            <p14:sldId id="324"/>
            <p14:sldId id="328"/>
            <p14:sldId id="317"/>
            <p14:sldId id="302"/>
            <p14:sldId id="319"/>
            <p14:sldId id="303"/>
            <p14:sldId id="286"/>
            <p14:sldId id="325"/>
            <p14:sldId id="329"/>
            <p14:sldId id="320"/>
            <p14:sldId id="306"/>
            <p14:sldId id="321"/>
            <p14:sldId id="307"/>
            <p14:sldId id="341"/>
            <p14:sldId id="340"/>
            <p14:sldId id="331"/>
            <p14:sldId id="332"/>
            <p14:sldId id="343"/>
            <p14:sldId id="344"/>
            <p14:sldId id="333"/>
            <p14:sldId id="345"/>
            <p14:sldId id="349"/>
            <p14:sldId id="346"/>
            <p14:sldId id="347"/>
            <p14:sldId id="348"/>
            <p14:sldId id="2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85096A-9CE2-4CA5-B41E-1B3FC67F7305}" v="17" dt="2024-01-28T07:59:19.4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5020" autoAdjust="0"/>
  </p:normalViewPr>
  <p:slideViewPr>
    <p:cSldViewPr snapToGrid="0">
      <p:cViewPr varScale="1">
        <p:scale>
          <a:sx n="78" d="100"/>
          <a:sy n="78" d="100"/>
        </p:scale>
        <p:origin x="87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2T14:43:26.105"/>
    </inkml:context>
    <inkml:brush xml:id="br0">
      <inkml:brushProperty name="width" value="0.025" units="cm"/>
      <inkml:brushProperty name="height" value="0.025" units="cm"/>
    </inkml:brush>
  </inkml:definitions>
  <inkml:trace contextRef="#ctx0" brushRef="#br0">0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2T14:45:33.022"/>
    </inkml:context>
    <inkml:brush xml:id="br0">
      <inkml:brushProperty name="width" value="0.025" units="cm"/>
      <inkml:brushProperty name="height" value="0.025" units="cm"/>
      <inkml:brushProperty name="color" value="#FFFFFF"/>
    </inkml:brush>
  </inkml:definitions>
  <inkml:trace contextRef="#ctx0" brushRef="#br0">1 0 24575</inkml:trace>
  <inkml:trace contextRef="#ctx0" brushRef="#br0" timeOffset="1">1 0 24575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2T14:43:52.037"/>
    </inkml:context>
    <inkml:brush xml:id="br0">
      <inkml:brushProperty name="width" value="0.025" units="cm"/>
      <inkml:brushProperty name="height" value="0.025" units="cm"/>
    </inkml:brush>
  </inkml:definitions>
  <inkml:trace contextRef="#ctx0" brushRef="#br0">0 0 24575,'384'0'0,"-363"1"0,0 1 0,35 9 0,-34-6 0,1-1 0,25 1 0,143-6-1365,-168 1-5461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2T14:44:43.386"/>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2T14:45:17.746"/>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2T14:45:18.383"/>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2T14:45:18.829"/>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2T14:45:31.899"/>
    </inkml:context>
    <inkml:brush xml:id="br0">
      <inkml:brushProperty name="width" value="0.025" units="cm"/>
      <inkml:brushProperty name="height" value="0.025" units="cm"/>
      <inkml:brushProperty name="color" value="#FFFFFF"/>
    </inkml:brush>
  </inkml:definitions>
  <inkml:trace contextRef="#ctx0" brushRef="#br0">1 0 24575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2T14:45:32.279"/>
    </inkml:context>
    <inkml:brush xml:id="br0">
      <inkml:brushProperty name="width" value="0.025" units="cm"/>
      <inkml:brushProperty name="height" value="0.025" units="cm"/>
      <inkml:brushProperty name="color" value="#FFFFFF"/>
    </inkml:brush>
  </inkml:definitions>
  <inkml:trace contextRef="#ctx0" brushRef="#br0">1 0 24575</inkml:trace>
  <inkml:trace contextRef="#ctx0" brushRef="#br0" timeOffset="1">1 0 24575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2T14:45:32.644"/>
    </inkml:context>
    <inkml:brush xml:id="br0">
      <inkml:brushProperty name="width" value="0.025" units="cm"/>
      <inkml:brushProperty name="height" value="0.025" units="cm"/>
      <inkml:brushProperty name="color" value="#FFFFFF"/>
    </inkml:brush>
  </inkml:definitions>
  <inkml:trace contextRef="#ctx0" brushRef="#br0">1 0 24575</inkml:trace>
  <inkml:trace contextRef="#ctx0" brushRef="#br0" timeOffset="1">1 0 24575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CE6D34-7913-4D2D-8924-E2D0EE845B52}" type="datetimeFigureOut">
              <a:rPr lang="en-US" smtClean="0"/>
              <a:t>5/26/2024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D8BED4-0725-44B9-A5B6-78F6996107B8}" type="slidenum">
              <a:rPr lang="en-US" smtClean="0"/>
              <a:t>‹#›</a:t>
            </a:fld>
            <a:endParaRPr lang="en-US"/>
          </a:p>
        </p:txBody>
      </p:sp>
    </p:spTree>
    <p:extLst>
      <p:ext uri="{BB962C8B-B14F-4D97-AF65-F5344CB8AC3E}">
        <p14:creationId xmlns:p14="http://schemas.microsoft.com/office/powerpoint/2010/main" val="1094185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25BE4-6CE8-E056-6772-D767A7BB2E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F63C9FE-C92A-77E8-22AD-805EA2E62F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4E9CB6D-FA4F-CA28-C274-F1C5B82B8A3A}"/>
              </a:ext>
            </a:extLst>
          </p:cNvPr>
          <p:cNvSpPr>
            <a:spLocks noGrp="1"/>
          </p:cNvSpPr>
          <p:nvPr>
            <p:ph type="dt" sz="half" idx="10"/>
          </p:nvPr>
        </p:nvSpPr>
        <p:spPr/>
        <p:txBody>
          <a:bodyPr/>
          <a:lstStyle/>
          <a:p>
            <a:fld id="{8AF6DC05-1505-4B84-B0A9-AE6A933B48F2}" type="datetime1">
              <a:rPr lang="en-IN" smtClean="0"/>
              <a:t>26-05-2024</a:t>
            </a:fld>
            <a:endParaRPr lang="en-IN"/>
          </a:p>
        </p:txBody>
      </p:sp>
      <p:sp>
        <p:nvSpPr>
          <p:cNvPr id="5" name="Footer Placeholder 4">
            <a:extLst>
              <a:ext uri="{FF2B5EF4-FFF2-40B4-BE49-F238E27FC236}">
                <a16:creationId xmlns:a16="http://schemas.microsoft.com/office/drawing/2014/main" id="{C0260777-AB2B-C358-9A2A-7E56A15D3AD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8480DF-2905-DA85-E232-7457E2314FC2}"/>
              </a:ext>
            </a:extLst>
          </p:cNvPr>
          <p:cNvSpPr>
            <a:spLocks noGrp="1"/>
          </p:cNvSpPr>
          <p:nvPr>
            <p:ph type="sldNum" sz="quarter" idx="12"/>
          </p:nvPr>
        </p:nvSpPr>
        <p:spPr/>
        <p:txBody>
          <a:bodyPr/>
          <a:lstStyle/>
          <a:p>
            <a:fld id="{61E3BFED-9F84-4D5F-B4E4-248DC167C07C}" type="slidenum">
              <a:rPr lang="en-IN" smtClean="0"/>
              <a:t>‹#›</a:t>
            </a:fld>
            <a:endParaRPr lang="en-IN"/>
          </a:p>
        </p:txBody>
      </p:sp>
    </p:spTree>
    <p:extLst>
      <p:ext uri="{BB962C8B-B14F-4D97-AF65-F5344CB8AC3E}">
        <p14:creationId xmlns:p14="http://schemas.microsoft.com/office/powerpoint/2010/main" val="2311829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FCC71-8699-2066-7ED8-EEBF86FB2E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5560D3C-0BFC-05DC-DD75-ACAE8D9F06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153ED2-46B9-0429-AC0D-21409950BD81}"/>
              </a:ext>
            </a:extLst>
          </p:cNvPr>
          <p:cNvSpPr>
            <a:spLocks noGrp="1"/>
          </p:cNvSpPr>
          <p:nvPr>
            <p:ph type="dt" sz="half" idx="10"/>
          </p:nvPr>
        </p:nvSpPr>
        <p:spPr/>
        <p:txBody>
          <a:bodyPr/>
          <a:lstStyle/>
          <a:p>
            <a:fld id="{B390CA6D-10A5-49D4-934C-5286326C7E98}" type="datetime1">
              <a:rPr lang="en-IN" smtClean="0"/>
              <a:t>26-05-2024</a:t>
            </a:fld>
            <a:endParaRPr lang="en-IN"/>
          </a:p>
        </p:txBody>
      </p:sp>
      <p:sp>
        <p:nvSpPr>
          <p:cNvPr id="5" name="Footer Placeholder 4">
            <a:extLst>
              <a:ext uri="{FF2B5EF4-FFF2-40B4-BE49-F238E27FC236}">
                <a16:creationId xmlns:a16="http://schemas.microsoft.com/office/drawing/2014/main" id="{57AB3DEE-B131-B524-A9DF-858153CC525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583D7A8-D54E-786B-5F10-776CD9E16A63}"/>
              </a:ext>
            </a:extLst>
          </p:cNvPr>
          <p:cNvSpPr>
            <a:spLocks noGrp="1"/>
          </p:cNvSpPr>
          <p:nvPr>
            <p:ph type="sldNum" sz="quarter" idx="12"/>
          </p:nvPr>
        </p:nvSpPr>
        <p:spPr/>
        <p:txBody>
          <a:bodyPr/>
          <a:lstStyle/>
          <a:p>
            <a:fld id="{61E3BFED-9F84-4D5F-B4E4-248DC167C07C}" type="slidenum">
              <a:rPr lang="en-IN" smtClean="0"/>
              <a:t>‹#›</a:t>
            </a:fld>
            <a:endParaRPr lang="en-IN"/>
          </a:p>
        </p:txBody>
      </p:sp>
    </p:spTree>
    <p:extLst>
      <p:ext uri="{BB962C8B-B14F-4D97-AF65-F5344CB8AC3E}">
        <p14:creationId xmlns:p14="http://schemas.microsoft.com/office/powerpoint/2010/main" val="2871584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B5B6B8E-F404-D6E5-4377-6D74C3890B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C9E6A88-D626-DB01-229E-39D224E75D0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5199E2-2628-42EA-A6C6-F8112BDFB52C}"/>
              </a:ext>
            </a:extLst>
          </p:cNvPr>
          <p:cNvSpPr>
            <a:spLocks noGrp="1"/>
          </p:cNvSpPr>
          <p:nvPr>
            <p:ph type="dt" sz="half" idx="10"/>
          </p:nvPr>
        </p:nvSpPr>
        <p:spPr/>
        <p:txBody>
          <a:bodyPr/>
          <a:lstStyle/>
          <a:p>
            <a:fld id="{A1E31278-FE8B-4660-BBE6-1DC64806A535}" type="datetime1">
              <a:rPr lang="en-IN" smtClean="0"/>
              <a:t>26-05-2024</a:t>
            </a:fld>
            <a:endParaRPr lang="en-IN"/>
          </a:p>
        </p:txBody>
      </p:sp>
      <p:sp>
        <p:nvSpPr>
          <p:cNvPr id="5" name="Footer Placeholder 4">
            <a:extLst>
              <a:ext uri="{FF2B5EF4-FFF2-40B4-BE49-F238E27FC236}">
                <a16:creationId xmlns:a16="http://schemas.microsoft.com/office/drawing/2014/main" id="{7FE49B05-419B-6504-8C51-B2DEC99B525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EFB9113-5B4C-35FA-2BD5-6DC05C22461F}"/>
              </a:ext>
            </a:extLst>
          </p:cNvPr>
          <p:cNvSpPr>
            <a:spLocks noGrp="1"/>
          </p:cNvSpPr>
          <p:nvPr>
            <p:ph type="sldNum" sz="quarter" idx="12"/>
          </p:nvPr>
        </p:nvSpPr>
        <p:spPr/>
        <p:txBody>
          <a:bodyPr/>
          <a:lstStyle/>
          <a:p>
            <a:fld id="{61E3BFED-9F84-4D5F-B4E4-248DC167C07C}" type="slidenum">
              <a:rPr lang="en-IN" smtClean="0"/>
              <a:t>‹#›</a:t>
            </a:fld>
            <a:endParaRPr lang="en-IN"/>
          </a:p>
        </p:txBody>
      </p:sp>
    </p:spTree>
    <p:extLst>
      <p:ext uri="{BB962C8B-B14F-4D97-AF65-F5344CB8AC3E}">
        <p14:creationId xmlns:p14="http://schemas.microsoft.com/office/powerpoint/2010/main" val="3920688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CD670-F8FC-56E3-AE2F-E8CEB7B1BB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7B5989-2293-D233-E2C7-1AD428787E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600C83-4C75-DEFA-45EC-2DC61D26518D}"/>
              </a:ext>
            </a:extLst>
          </p:cNvPr>
          <p:cNvSpPr>
            <a:spLocks noGrp="1"/>
          </p:cNvSpPr>
          <p:nvPr>
            <p:ph type="dt" sz="half" idx="10"/>
          </p:nvPr>
        </p:nvSpPr>
        <p:spPr/>
        <p:txBody>
          <a:bodyPr/>
          <a:lstStyle/>
          <a:p>
            <a:fld id="{0882C39E-CD4F-40CB-BA57-C33869177A05}" type="datetime1">
              <a:rPr lang="en-IN" smtClean="0"/>
              <a:t>26-05-2024</a:t>
            </a:fld>
            <a:endParaRPr lang="en-IN"/>
          </a:p>
        </p:txBody>
      </p:sp>
      <p:sp>
        <p:nvSpPr>
          <p:cNvPr id="5" name="Footer Placeholder 4">
            <a:extLst>
              <a:ext uri="{FF2B5EF4-FFF2-40B4-BE49-F238E27FC236}">
                <a16:creationId xmlns:a16="http://schemas.microsoft.com/office/drawing/2014/main" id="{EC175363-89AC-551A-9A4F-9C6508529BA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9E5B9B4-83F9-C556-59C9-C7AD74DC7BA8}"/>
              </a:ext>
            </a:extLst>
          </p:cNvPr>
          <p:cNvSpPr>
            <a:spLocks noGrp="1"/>
          </p:cNvSpPr>
          <p:nvPr>
            <p:ph type="sldNum" sz="quarter" idx="12"/>
          </p:nvPr>
        </p:nvSpPr>
        <p:spPr/>
        <p:txBody>
          <a:bodyPr/>
          <a:lstStyle/>
          <a:p>
            <a:fld id="{61E3BFED-9F84-4D5F-B4E4-248DC167C07C}" type="slidenum">
              <a:rPr lang="en-IN" smtClean="0"/>
              <a:t>‹#›</a:t>
            </a:fld>
            <a:endParaRPr lang="en-IN"/>
          </a:p>
        </p:txBody>
      </p:sp>
    </p:spTree>
    <p:extLst>
      <p:ext uri="{BB962C8B-B14F-4D97-AF65-F5344CB8AC3E}">
        <p14:creationId xmlns:p14="http://schemas.microsoft.com/office/powerpoint/2010/main" val="724144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33002-18E9-FA8C-6EAC-AF97E1B484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ACA8032-243A-03A7-5E51-C02173F719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6FC9EC-3F06-EE2A-78A4-F4FB72B6D0F9}"/>
              </a:ext>
            </a:extLst>
          </p:cNvPr>
          <p:cNvSpPr>
            <a:spLocks noGrp="1"/>
          </p:cNvSpPr>
          <p:nvPr>
            <p:ph type="dt" sz="half" idx="10"/>
          </p:nvPr>
        </p:nvSpPr>
        <p:spPr/>
        <p:txBody>
          <a:bodyPr/>
          <a:lstStyle/>
          <a:p>
            <a:fld id="{722443BA-1960-409B-B9A9-DDAC10DCBA19}" type="datetime1">
              <a:rPr lang="en-IN" smtClean="0"/>
              <a:t>26-05-2024</a:t>
            </a:fld>
            <a:endParaRPr lang="en-IN"/>
          </a:p>
        </p:txBody>
      </p:sp>
      <p:sp>
        <p:nvSpPr>
          <p:cNvPr id="5" name="Footer Placeholder 4">
            <a:extLst>
              <a:ext uri="{FF2B5EF4-FFF2-40B4-BE49-F238E27FC236}">
                <a16:creationId xmlns:a16="http://schemas.microsoft.com/office/drawing/2014/main" id="{1BAE0123-0CEA-F87B-EEE0-BFCA5C46E97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60DDC6F-2CFF-732C-6426-99B3F85DC58A}"/>
              </a:ext>
            </a:extLst>
          </p:cNvPr>
          <p:cNvSpPr>
            <a:spLocks noGrp="1"/>
          </p:cNvSpPr>
          <p:nvPr>
            <p:ph type="sldNum" sz="quarter" idx="12"/>
          </p:nvPr>
        </p:nvSpPr>
        <p:spPr/>
        <p:txBody>
          <a:bodyPr/>
          <a:lstStyle/>
          <a:p>
            <a:fld id="{61E3BFED-9F84-4D5F-B4E4-248DC167C07C}" type="slidenum">
              <a:rPr lang="en-IN" smtClean="0"/>
              <a:t>‹#›</a:t>
            </a:fld>
            <a:endParaRPr lang="en-IN"/>
          </a:p>
        </p:txBody>
      </p:sp>
    </p:spTree>
    <p:extLst>
      <p:ext uri="{BB962C8B-B14F-4D97-AF65-F5344CB8AC3E}">
        <p14:creationId xmlns:p14="http://schemas.microsoft.com/office/powerpoint/2010/main" val="1498098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3E4BA-2A27-752D-2992-5DEBCB86EA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E4E89A-1C48-68FE-A8C5-F5CDE5E12D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D96D04-42F3-8324-DB2E-3C044926AB4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2AC1BE6-51F9-2C2A-D406-61F7815FD5E6}"/>
              </a:ext>
            </a:extLst>
          </p:cNvPr>
          <p:cNvSpPr>
            <a:spLocks noGrp="1"/>
          </p:cNvSpPr>
          <p:nvPr>
            <p:ph type="dt" sz="half" idx="10"/>
          </p:nvPr>
        </p:nvSpPr>
        <p:spPr/>
        <p:txBody>
          <a:bodyPr/>
          <a:lstStyle/>
          <a:p>
            <a:fld id="{8CBBDC1F-713F-4BE2-A4A9-397E3BC56AE5}" type="datetime1">
              <a:rPr lang="en-IN" smtClean="0"/>
              <a:t>26-05-2024</a:t>
            </a:fld>
            <a:endParaRPr lang="en-IN"/>
          </a:p>
        </p:txBody>
      </p:sp>
      <p:sp>
        <p:nvSpPr>
          <p:cNvPr id="6" name="Footer Placeholder 5">
            <a:extLst>
              <a:ext uri="{FF2B5EF4-FFF2-40B4-BE49-F238E27FC236}">
                <a16:creationId xmlns:a16="http://schemas.microsoft.com/office/drawing/2014/main" id="{50797E59-6A83-BB32-799F-6B4B9179DC2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E0B843D-7469-79CA-2175-DC8AEA1B51E9}"/>
              </a:ext>
            </a:extLst>
          </p:cNvPr>
          <p:cNvSpPr>
            <a:spLocks noGrp="1"/>
          </p:cNvSpPr>
          <p:nvPr>
            <p:ph type="sldNum" sz="quarter" idx="12"/>
          </p:nvPr>
        </p:nvSpPr>
        <p:spPr/>
        <p:txBody>
          <a:bodyPr/>
          <a:lstStyle/>
          <a:p>
            <a:fld id="{61E3BFED-9F84-4D5F-B4E4-248DC167C07C}" type="slidenum">
              <a:rPr lang="en-IN" smtClean="0"/>
              <a:t>‹#›</a:t>
            </a:fld>
            <a:endParaRPr lang="en-IN"/>
          </a:p>
        </p:txBody>
      </p:sp>
    </p:spTree>
    <p:extLst>
      <p:ext uri="{BB962C8B-B14F-4D97-AF65-F5344CB8AC3E}">
        <p14:creationId xmlns:p14="http://schemas.microsoft.com/office/powerpoint/2010/main" val="458201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6BA53-F678-4905-8CB3-6D5A639719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8A15EE-DDBF-0351-1DC1-6A5E9CE173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3C7BFE-3809-9C21-F85B-894029BB6B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783EC0B-680B-2AEE-8AE0-0C6204A97B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2FA937-3F14-A650-4E44-B141DAAFEE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72C5A69-F539-14DB-0B4A-2300597B88A9}"/>
              </a:ext>
            </a:extLst>
          </p:cNvPr>
          <p:cNvSpPr>
            <a:spLocks noGrp="1"/>
          </p:cNvSpPr>
          <p:nvPr>
            <p:ph type="dt" sz="half" idx="10"/>
          </p:nvPr>
        </p:nvSpPr>
        <p:spPr/>
        <p:txBody>
          <a:bodyPr/>
          <a:lstStyle/>
          <a:p>
            <a:fld id="{4330D6ED-131C-4460-AE0C-CC868B05A36B}" type="datetime1">
              <a:rPr lang="en-IN" smtClean="0"/>
              <a:t>26-05-2024</a:t>
            </a:fld>
            <a:endParaRPr lang="en-IN"/>
          </a:p>
        </p:txBody>
      </p:sp>
      <p:sp>
        <p:nvSpPr>
          <p:cNvPr id="8" name="Footer Placeholder 7">
            <a:extLst>
              <a:ext uri="{FF2B5EF4-FFF2-40B4-BE49-F238E27FC236}">
                <a16:creationId xmlns:a16="http://schemas.microsoft.com/office/drawing/2014/main" id="{966743D0-AF14-F35F-A69D-4E8B02AFEF1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63E2688-5D0C-FAA9-4594-55198A328B2C}"/>
              </a:ext>
            </a:extLst>
          </p:cNvPr>
          <p:cNvSpPr>
            <a:spLocks noGrp="1"/>
          </p:cNvSpPr>
          <p:nvPr>
            <p:ph type="sldNum" sz="quarter" idx="12"/>
          </p:nvPr>
        </p:nvSpPr>
        <p:spPr/>
        <p:txBody>
          <a:bodyPr/>
          <a:lstStyle/>
          <a:p>
            <a:fld id="{61E3BFED-9F84-4D5F-B4E4-248DC167C07C}" type="slidenum">
              <a:rPr lang="en-IN" smtClean="0"/>
              <a:t>‹#›</a:t>
            </a:fld>
            <a:endParaRPr lang="en-IN"/>
          </a:p>
        </p:txBody>
      </p:sp>
    </p:spTree>
    <p:extLst>
      <p:ext uri="{BB962C8B-B14F-4D97-AF65-F5344CB8AC3E}">
        <p14:creationId xmlns:p14="http://schemas.microsoft.com/office/powerpoint/2010/main" val="1943064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73DCF-4B3A-3271-C5D3-C26DF699CF4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43EDD9-CE8B-5746-3D3E-17F4E5A70DD3}"/>
              </a:ext>
            </a:extLst>
          </p:cNvPr>
          <p:cNvSpPr>
            <a:spLocks noGrp="1"/>
          </p:cNvSpPr>
          <p:nvPr>
            <p:ph type="dt" sz="half" idx="10"/>
          </p:nvPr>
        </p:nvSpPr>
        <p:spPr/>
        <p:txBody>
          <a:bodyPr/>
          <a:lstStyle/>
          <a:p>
            <a:fld id="{21182D82-7AB3-47CB-8811-2A42BB9AF90D}" type="datetime1">
              <a:rPr lang="en-IN" smtClean="0"/>
              <a:t>26-05-2024</a:t>
            </a:fld>
            <a:endParaRPr lang="en-IN"/>
          </a:p>
        </p:txBody>
      </p:sp>
      <p:sp>
        <p:nvSpPr>
          <p:cNvPr id="4" name="Footer Placeholder 3">
            <a:extLst>
              <a:ext uri="{FF2B5EF4-FFF2-40B4-BE49-F238E27FC236}">
                <a16:creationId xmlns:a16="http://schemas.microsoft.com/office/drawing/2014/main" id="{A33CA9D4-6935-D33E-0AAD-FD16EC94EE1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D3ED9C9-B173-53AA-CA67-C3AF5712F195}"/>
              </a:ext>
            </a:extLst>
          </p:cNvPr>
          <p:cNvSpPr>
            <a:spLocks noGrp="1"/>
          </p:cNvSpPr>
          <p:nvPr>
            <p:ph type="sldNum" sz="quarter" idx="12"/>
          </p:nvPr>
        </p:nvSpPr>
        <p:spPr/>
        <p:txBody>
          <a:bodyPr/>
          <a:lstStyle/>
          <a:p>
            <a:fld id="{61E3BFED-9F84-4D5F-B4E4-248DC167C07C}" type="slidenum">
              <a:rPr lang="en-IN" smtClean="0"/>
              <a:t>‹#›</a:t>
            </a:fld>
            <a:endParaRPr lang="en-IN"/>
          </a:p>
        </p:txBody>
      </p:sp>
    </p:spTree>
    <p:extLst>
      <p:ext uri="{BB962C8B-B14F-4D97-AF65-F5344CB8AC3E}">
        <p14:creationId xmlns:p14="http://schemas.microsoft.com/office/powerpoint/2010/main" val="1577116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46A576-4521-FA1C-426F-3435438CB0C8}"/>
              </a:ext>
            </a:extLst>
          </p:cNvPr>
          <p:cNvSpPr>
            <a:spLocks noGrp="1"/>
          </p:cNvSpPr>
          <p:nvPr>
            <p:ph type="dt" sz="half" idx="10"/>
          </p:nvPr>
        </p:nvSpPr>
        <p:spPr/>
        <p:txBody>
          <a:bodyPr/>
          <a:lstStyle/>
          <a:p>
            <a:fld id="{F81244A9-3B2D-4720-8D04-47D2B11805D7}" type="datetime1">
              <a:rPr lang="en-IN" smtClean="0"/>
              <a:t>26-05-2024</a:t>
            </a:fld>
            <a:endParaRPr lang="en-IN"/>
          </a:p>
        </p:txBody>
      </p:sp>
      <p:sp>
        <p:nvSpPr>
          <p:cNvPr id="3" name="Footer Placeholder 2">
            <a:extLst>
              <a:ext uri="{FF2B5EF4-FFF2-40B4-BE49-F238E27FC236}">
                <a16:creationId xmlns:a16="http://schemas.microsoft.com/office/drawing/2014/main" id="{2F850BFD-6293-AC7D-A5C3-2813A4994CA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27E0AE6-A717-0DA2-05A7-739212291DA9}"/>
              </a:ext>
            </a:extLst>
          </p:cNvPr>
          <p:cNvSpPr>
            <a:spLocks noGrp="1"/>
          </p:cNvSpPr>
          <p:nvPr>
            <p:ph type="sldNum" sz="quarter" idx="12"/>
          </p:nvPr>
        </p:nvSpPr>
        <p:spPr/>
        <p:txBody>
          <a:bodyPr/>
          <a:lstStyle/>
          <a:p>
            <a:fld id="{61E3BFED-9F84-4D5F-B4E4-248DC167C07C}" type="slidenum">
              <a:rPr lang="en-IN" smtClean="0"/>
              <a:t>‹#›</a:t>
            </a:fld>
            <a:endParaRPr lang="en-IN"/>
          </a:p>
        </p:txBody>
      </p:sp>
    </p:spTree>
    <p:extLst>
      <p:ext uri="{BB962C8B-B14F-4D97-AF65-F5344CB8AC3E}">
        <p14:creationId xmlns:p14="http://schemas.microsoft.com/office/powerpoint/2010/main" val="2150448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FEDBE-7DA5-892F-A6D1-1B1F6AC538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765A8F-7309-B5E7-4670-C5854342C4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EE756BE-DDB5-A6C1-2512-851AC3184A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9D854E-3194-CA20-6CCE-31E500367770}"/>
              </a:ext>
            </a:extLst>
          </p:cNvPr>
          <p:cNvSpPr>
            <a:spLocks noGrp="1"/>
          </p:cNvSpPr>
          <p:nvPr>
            <p:ph type="dt" sz="half" idx="10"/>
          </p:nvPr>
        </p:nvSpPr>
        <p:spPr/>
        <p:txBody>
          <a:bodyPr/>
          <a:lstStyle/>
          <a:p>
            <a:fld id="{5184327C-D83A-417E-9A2B-A5F41804275E}" type="datetime1">
              <a:rPr lang="en-IN" smtClean="0"/>
              <a:t>26-05-2024</a:t>
            </a:fld>
            <a:endParaRPr lang="en-IN"/>
          </a:p>
        </p:txBody>
      </p:sp>
      <p:sp>
        <p:nvSpPr>
          <p:cNvPr id="6" name="Footer Placeholder 5">
            <a:extLst>
              <a:ext uri="{FF2B5EF4-FFF2-40B4-BE49-F238E27FC236}">
                <a16:creationId xmlns:a16="http://schemas.microsoft.com/office/drawing/2014/main" id="{C80E22B0-D65B-192C-C901-F042189D347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61EEF4D-9183-D05A-C51A-36574B868636}"/>
              </a:ext>
            </a:extLst>
          </p:cNvPr>
          <p:cNvSpPr>
            <a:spLocks noGrp="1"/>
          </p:cNvSpPr>
          <p:nvPr>
            <p:ph type="sldNum" sz="quarter" idx="12"/>
          </p:nvPr>
        </p:nvSpPr>
        <p:spPr/>
        <p:txBody>
          <a:bodyPr/>
          <a:lstStyle/>
          <a:p>
            <a:fld id="{61E3BFED-9F84-4D5F-B4E4-248DC167C07C}" type="slidenum">
              <a:rPr lang="en-IN" smtClean="0"/>
              <a:t>‹#›</a:t>
            </a:fld>
            <a:endParaRPr lang="en-IN"/>
          </a:p>
        </p:txBody>
      </p:sp>
    </p:spTree>
    <p:extLst>
      <p:ext uri="{BB962C8B-B14F-4D97-AF65-F5344CB8AC3E}">
        <p14:creationId xmlns:p14="http://schemas.microsoft.com/office/powerpoint/2010/main" val="1271392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6046D-7E4D-9349-ACF9-BD57952841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486EA48-F692-701B-1438-C756775650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E7041C-72E0-EBCE-C7DC-BA952A40BA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7AFF3A-7F54-B94A-63D3-BDF368D4B196}"/>
              </a:ext>
            </a:extLst>
          </p:cNvPr>
          <p:cNvSpPr>
            <a:spLocks noGrp="1"/>
          </p:cNvSpPr>
          <p:nvPr>
            <p:ph type="dt" sz="half" idx="10"/>
          </p:nvPr>
        </p:nvSpPr>
        <p:spPr/>
        <p:txBody>
          <a:bodyPr/>
          <a:lstStyle/>
          <a:p>
            <a:fld id="{5A4102C2-AD5F-435B-B86D-8D0D4E767E8B}" type="datetime1">
              <a:rPr lang="en-IN" smtClean="0"/>
              <a:t>26-05-2024</a:t>
            </a:fld>
            <a:endParaRPr lang="en-IN"/>
          </a:p>
        </p:txBody>
      </p:sp>
      <p:sp>
        <p:nvSpPr>
          <p:cNvPr id="6" name="Footer Placeholder 5">
            <a:extLst>
              <a:ext uri="{FF2B5EF4-FFF2-40B4-BE49-F238E27FC236}">
                <a16:creationId xmlns:a16="http://schemas.microsoft.com/office/drawing/2014/main" id="{714A40A4-6DEA-811B-4064-6756B8A0147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9C00FE1-933E-2172-E5EE-1C3A10E9B754}"/>
              </a:ext>
            </a:extLst>
          </p:cNvPr>
          <p:cNvSpPr>
            <a:spLocks noGrp="1"/>
          </p:cNvSpPr>
          <p:nvPr>
            <p:ph type="sldNum" sz="quarter" idx="12"/>
          </p:nvPr>
        </p:nvSpPr>
        <p:spPr/>
        <p:txBody>
          <a:bodyPr/>
          <a:lstStyle/>
          <a:p>
            <a:fld id="{61E3BFED-9F84-4D5F-B4E4-248DC167C07C}" type="slidenum">
              <a:rPr lang="en-IN" smtClean="0"/>
              <a:t>‹#›</a:t>
            </a:fld>
            <a:endParaRPr lang="en-IN"/>
          </a:p>
        </p:txBody>
      </p:sp>
    </p:spTree>
    <p:extLst>
      <p:ext uri="{BB962C8B-B14F-4D97-AF65-F5344CB8AC3E}">
        <p14:creationId xmlns:p14="http://schemas.microsoft.com/office/powerpoint/2010/main" val="11815145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E78BE6-C9E2-0AA7-9EF8-633BDB3D85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913841-58F1-1DB4-9717-F6A309719D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E1805D-BE67-A66D-CB55-3CDBC23EF1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C1B2E5-4CC0-4006-A846-128FF0944919}" type="datetime1">
              <a:rPr lang="en-IN" smtClean="0"/>
              <a:t>26-05-2024</a:t>
            </a:fld>
            <a:endParaRPr lang="en-IN"/>
          </a:p>
        </p:txBody>
      </p:sp>
      <p:sp>
        <p:nvSpPr>
          <p:cNvPr id="5" name="Footer Placeholder 4">
            <a:extLst>
              <a:ext uri="{FF2B5EF4-FFF2-40B4-BE49-F238E27FC236}">
                <a16:creationId xmlns:a16="http://schemas.microsoft.com/office/drawing/2014/main" id="{4DC633FE-FC2C-F1D0-53C3-9622E685BA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CDC4431-148C-F440-A5B2-5203DF21FD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E3BFED-9F84-4D5F-B4E4-248DC167C07C}" type="slidenum">
              <a:rPr lang="en-IN" smtClean="0"/>
              <a:t>‹#›</a:t>
            </a:fld>
            <a:endParaRPr lang="en-IN"/>
          </a:p>
        </p:txBody>
      </p:sp>
    </p:spTree>
    <p:extLst>
      <p:ext uri="{BB962C8B-B14F-4D97-AF65-F5344CB8AC3E}">
        <p14:creationId xmlns:p14="http://schemas.microsoft.com/office/powerpoint/2010/main" val="4078112426"/>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customXml" Target="../ink/ink8.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customXml" Target="../ink/ink7.xml"/><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20.png"/><Relationship Id="rId11" Type="http://schemas.openxmlformats.org/officeDocument/2006/relationships/customXml" Target="../ink/ink6.xml"/><Relationship Id="rId5" Type="http://schemas.openxmlformats.org/officeDocument/2006/relationships/customXml" Target="../ink/ink2.xml"/><Relationship Id="rId15" Type="http://schemas.openxmlformats.org/officeDocument/2006/relationships/customXml" Target="../ink/ink10.xml"/><Relationship Id="rId10" Type="http://schemas.openxmlformats.org/officeDocument/2006/relationships/customXml" Target="../ink/ink5.xml"/><Relationship Id="rId4" Type="http://schemas.openxmlformats.org/officeDocument/2006/relationships/image" Target="../media/image110.png"/><Relationship Id="rId9" Type="http://schemas.openxmlformats.org/officeDocument/2006/relationships/customXml" Target="../ink/ink4.xml"/><Relationship Id="rId14" Type="http://schemas.openxmlformats.org/officeDocument/2006/relationships/customXml" Target="../ink/ink9.xml"/></Relationships>
</file>

<file path=ppt/slides/_rels/slide4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hyperlink" Target="http://www.iosrjournals.org/" TargetMode="Externa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4844D-0370-0F44-87A0-AF8123D09310}"/>
              </a:ext>
            </a:extLst>
          </p:cNvPr>
          <p:cNvSpPr>
            <a:spLocks noGrp="1"/>
          </p:cNvSpPr>
          <p:nvPr>
            <p:ph type="ctrTitle"/>
          </p:nvPr>
        </p:nvSpPr>
        <p:spPr>
          <a:xfrm>
            <a:off x="-402772" y="3117570"/>
            <a:ext cx="11756572" cy="485908"/>
          </a:xfrm>
        </p:spPr>
        <p:txBody>
          <a:bodyPr>
            <a:normAutofit/>
          </a:bodyPr>
          <a:lstStyle/>
          <a:p>
            <a:r>
              <a:rPr lang="en-US" sz="2400" b="1" i="0" dirty="0">
                <a:solidFill>
                  <a:srgbClr val="0D0D0D"/>
                </a:solidFill>
                <a:effectLst/>
                <a:latin typeface="Times New Roman" panose="02020603050405020304" pitchFamily="18" charset="0"/>
                <a:cs typeface="Times New Roman" panose="02020603050405020304" pitchFamily="18" charset="0"/>
              </a:rPr>
              <a:t>                       </a:t>
            </a:r>
            <a:r>
              <a:rPr lang="en-US" sz="2400" b="1" i="0" dirty="0">
                <a:solidFill>
                  <a:srgbClr val="FF0000"/>
                </a:solidFill>
                <a:effectLst/>
                <a:latin typeface="Times New Roman" panose="02020603050405020304" pitchFamily="18" charset="0"/>
                <a:cs typeface="Times New Roman" panose="02020603050405020304" pitchFamily="18" charset="0"/>
              </a:rPr>
              <a:t>Implementation of Image Encryption and Decryption in Verilog</a:t>
            </a:r>
            <a:endParaRPr lang="en-IN" sz="2400" b="1" dirty="0">
              <a:solidFill>
                <a:srgbClr val="FF0000"/>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2C0FBCB4-E092-1E7B-A2C4-57679CA71D19}"/>
              </a:ext>
            </a:extLst>
          </p:cNvPr>
          <p:cNvSpPr>
            <a:spLocks noGrp="1"/>
          </p:cNvSpPr>
          <p:nvPr>
            <p:ph type="subTitle" idx="1"/>
          </p:nvPr>
        </p:nvSpPr>
        <p:spPr>
          <a:xfrm>
            <a:off x="1821357" y="2380272"/>
            <a:ext cx="7835827" cy="516239"/>
          </a:xfrm>
        </p:spPr>
        <p:txBody>
          <a:bodyPr>
            <a:normAutofit/>
          </a:bodyPr>
          <a:lstStyle/>
          <a:p>
            <a:r>
              <a:rPr lang="en-IN" dirty="0">
                <a:latin typeface="Times New Roman" panose="02020603050405020304" pitchFamily="18" charset="0"/>
                <a:cs typeface="Times New Roman" panose="02020603050405020304" pitchFamily="18" charset="0"/>
              </a:rPr>
              <a:t>            </a:t>
            </a:r>
            <a:r>
              <a:rPr lang="en-IN" b="1" dirty="0">
                <a:solidFill>
                  <a:schemeClr val="tx1"/>
                </a:solidFill>
                <a:latin typeface="Times New Roman" panose="02020603050405020304" pitchFamily="18" charset="0"/>
                <a:cs typeface="Times New Roman" panose="02020603050405020304" pitchFamily="18" charset="0"/>
              </a:rPr>
              <a:t>UEC1811-PROJECT WORK</a:t>
            </a:r>
          </a:p>
        </p:txBody>
      </p:sp>
      <p:sp>
        <p:nvSpPr>
          <p:cNvPr id="5" name="Date Placeholder 4">
            <a:extLst>
              <a:ext uri="{FF2B5EF4-FFF2-40B4-BE49-F238E27FC236}">
                <a16:creationId xmlns:a16="http://schemas.microsoft.com/office/drawing/2014/main" id="{2F5141E5-A47F-7007-AB64-4D26E81BB383}"/>
              </a:ext>
            </a:extLst>
          </p:cNvPr>
          <p:cNvSpPr>
            <a:spLocks noGrp="1"/>
          </p:cNvSpPr>
          <p:nvPr>
            <p:ph type="dt" sz="half" idx="10"/>
          </p:nvPr>
        </p:nvSpPr>
        <p:spPr/>
        <p:txBody>
          <a:bodyPr/>
          <a:lstStyle/>
          <a:p>
            <a:fld id="{918A759A-55D5-4E6D-A333-8C1B163EB475}" type="datetime1">
              <a:rPr lang="en-IN" sz="1600" b="1" smtClean="0">
                <a:solidFill>
                  <a:schemeClr val="tx1"/>
                </a:solidFill>
                <a:latin typeface="Times New Roman" panose="02020603050405020304" pitchFamily="18" charset="0"/>
                <a:cs typeface="Times New Roman" panose="02020603050405020304" pitchFamily="18" charset="0"/>
              </a:rPr>
              <a:t>26-05-2024</a:t>
            </a:fld>
            <a:endParaRPr lang="en-IN" sz="1600" b="1"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50B4A7E-37B2-4AD4-A36B-DF7E137B5BF5}"/>
              </a:ext>
            </a:extLst>
          </p:cNvPr>
          <p:cNvSpPr>
            <a:spLocks noGrp="1"/>
          </p:cNvSpPr>
          <p:nvPr>
            <p:ph type="sldNum" sz="quarter" idx="12"/>
          </p:nvPr>
        </p:nvSpPr>
        <p:spPr/>
        <p:txBody>
          <a:bodyPr/>
          <a:lstStyle/>
          <a:p>
            <a:fld id="{61E3BFED-9F84-4D5F-B4E4-248DC167C07C}" type="slidenum">
              <a:rPr lang="en-IN" sz="1600" b="1" smtClean="0">
                <a:solidFill>
                  <a:schemeClr val="tx1"/>
                </a:solidFill>
                <a:latin typeface="Times New Roman" panose="02020603050405020304" pitchFamily="18" charset="0"/>
                <a:cs typeface="Times New Roman" panose="02020603050405020304" pitchFamily="18" charset="0"/>
              </a:rPr>
              <a:t>1</a:t>
            </a:fld>
            <a:endParaRPr lang="en-IN" sz="1600" b="1" dirty="0">
              <a:solidFill>
                <a:schemeClr val="tx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660C8CC-7F00-E235-BC12-B2A8581BEF22}"/>
              </a:ext>
            </a:extLst>
          </p:cNvPr>
          <p:cNvSpPr txBox="1"/>
          <p:nvPr/>
        </p:nvSpPr>
        <p:spPr>
          <a:xfrm>
            <a:off x="3648269" y="3633809"/>
            <a:ext cx="5738326"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Domain</a:t>
            </a:r>
            <a:r>
              <a:rPr lang="en-IN" b="1" dirty="0">
                <a:latin typeface="Times New Roman" panose="02020603050405020304" pitchFamily="18" charset="0"/>
                <a:cs typeface="Times New Roman" panose="02020603050405020304" pitchFamily="18" charset="0"/>
              </a:rPr>
              <a:t> – Very Large Scale Integration(VLSI) </a:t>
            </a:r>
          </a:p>
        </p:txBody>
      </p:sp>
      <p:sp>
        <p:nvSpPr>
          <p:cNvPr id="8" name="TextBox 7">
            <a:extLst>
              <a:ext uri="{FF2B5EF4-FFF2-40B4-BE49-F238E27FC236}">
                <a16:creationId xmlns:a16="http://schemas.microsoft.com/office/drawing/2014/main" id="{13E6F338-1F9F-1664-7A1F-149FA1298A67}"/>
              </a:ext>
            </a:extLst>
          </p:cNvPr>
          <p:cNvSpPr txBox="1"/>
          <p:nvPr/>
        </p:nvSpPr>
        <p:spPr>
          <a:xfrm>
            <a:off x="1042764" y="4513097"/>
            <a:ext cx="4303677" cy="1754326"/>
          </a:xfrm>
          <a:prstGeom prst="rect">
            <a:avLst/>
          </a:prstGeom>
          <a:noFill/>
        </p:spPr>
        <p:txBody>
          <a:bodyPr wrap="square" rtlCol="0">
            <a:spAutoFit/>
          </a:bodyPr>
          <a:lstStyle/>
          <a:p>
            <a:r>
              <a:rPr lang="en-IN" b="1" u="sng" dirty="0">
                <a:solidFill>
                  <a:schemeClr val="accent1"/>
                </a:solidFill>
                <a:latin typeface="Times New Roman" panose="02020603050405020304" pitchFamily="18" charset="0"/>
                <a:cs typeface="Times New Roman" panose="02020603050405020304" pitchFamily="18" charset="0"/>
              </a:rPr>
              <a:t>GUIDED BY</a:t>
            </a:r>
          </a:p>
          <a:p>
            <a:r>
              <a:rPr lang="en-IN" b="1" dirty="0">
                <a:latin typeface="Times New Roman" panose="02020603050405020304" pitchFamily="18" charset="0"/>
                <a:cs typeface="Times New Roman" panose="02020603050405020304" pitchFamily="18" charset="0"/>
              </a:rPr>
              <a:t>Mr. R. Balamurugan ME.,(</a:t>
            </a:r>
            <a:r>
              <a:rPr lang="en-IN" b="1" dirty="0" err="1">
                <a:latin typeface="Times New Roman" panose="02020603050405020304" pitchFamily="18" charset="0"/>
                <a:cs typeface="Times New Roman" panose="02020603050405020304" pitchFamily="18" charset="0"/>
              </a:rPr>
              <a:t>Ph.D</a:t>
            </a:r>
            <a:r>
              <a:rPr lang="en-IN" b="1" dirty="0">
                <a:latin typeface="Times New Roman" panose="02020603050405020304" pitchFamily="18" charset="0"/>
                <a:cs typeface="Times New Roman" panose="02020603050405020304" pitchFamily="18" charset="0"/>
              </a:rPr>
              <a:t>),</a:t>
            </a:r>
          </a:p>
          <a:p>
            <a:r>
              <a:rPr lang="en-US" b="1" i="0" dirty="0">
                <a:effectLst/>
                <a:latin typeface="Times New Roman" panose="02020603050405020304" pitchFamily="18" charset="0"/>
                <a:ea typeface="Cambria" panose="02040503050406030204" pitchFamily="18" charset="0"/>
                <a:cs typeface="Times New Roman" panose="02020603050405020304" pitchFamily="18" charset="0"/>
              </a:rPr>
              <a:t>Ass</a:t>
            </a:r>
            <a:r>
              <a:rPr lang="en-US" b="1" dirty="0">
                <a:latin typeface="Times New Roman" panose="02020603050405020304" pitchFamily="18" charset="0"/>
                <a:ea typeface="Cambria" panose="02040503050406030204" pitchFamily="18" charset="0"/>
                <a:cs typeface="Times New Roman" panose="02020603050405020304" pitchFamily="18" charset="0"/>
              </a:rPr>
              <a:t>istant</a:t>
            </a:r>
            <a:r>
              <a:rPr lang="en-US" b="1" i="0" dirty="0">
                <a:effectLst/>
                <a:latin typeface="Times New Roman" panose="02020603050405020304" pitchFamily="18" charset="0"/>
                <a:ea typeface="Cambria" panose="02040503050406030204" pitchFamily="18" charset="0"/>
                <a:cs typeface="Times New Roman" panose="02020603050405020304" pitchFamily="18" charset="0"/>
              </a:rPr>
              <a:t> professor,</a:t>
            </a:r>
          </a:p>
          <a:p>
            <a:r>
              <a:rPr lang="en-US" b="1" dirty="0">
                <a:latin typeface="Times New Roman" panose="02020603050405020304" pitchFamily="18" charset="0"/>
                <a:ea typeface="Cambria" panose="02040503050406030204" pitchFamily="18" charset="0"/>
                <a:cs typeface="Times New Roman" panose="02020603050405020304" pitchFamily="18" charset="0"/>
              </a:rPr>
              <a:t>Department of ECE,</a:t>
            </a:r>
            <a:endParaRPr lang="en-IN" b="1" dirty="0">
              <a:latin typeface="Times New Roman" panose="02020603050405020304" pitchFamily="18" charset="0"/>
              <a:ea typeface="Cambria" panose="02040503050406030204" pitchFamily="18" charset="0"/>
              <a:cs typeface="Times New Roman" panose="02020603050405020304" pitchFamily="18" charset="0"/>
            </a:endParaRPr>
          </a:p>
          <a:p>
            <a:r>
              <a:rPr lang="en-IN" b="1" dirty="0" err="1">
                <a:latin typeface="Times New Roman" panose="02020603050405020304" pitchFamily="18" charset="0"/>
                <a:cs typeface="Times New Roman" panose="02020603050405020304" pitchFamily="18" charset="0"/>
              </a:rPr>
              <a:t>K.Ramakrishnan</a:t>
            </a:r>
            <a:r>
              <a:rPr lang="en-IN" b="1" dirty="0">
                <a:latin typeface="Times New Roman" panose="02020603050405020304" pitchFamily="18" charset="0"/>
                <a:cs typeface="Times New Roman" panose="02020603050405020304" pitchFamily="18" charset="0"/>
              </a:rPr>
              <a:t> College Of Engineering.</a:t>
            </a:r>
          </a:p>
          <a:p>
            <a:endParaRPr lang="en-IN" dirty="0"/>
          </a:p>
        </p:txBody>
      </p:sp>
      <p:sp>
        <p:nvSpPr>
          <p:cNvPr id="9" name="TextBox 8">
            <a:extLst>
              <a:ext uri="{FF2B5EF4-FFF2-40B4-BE49-F238E27FC236}">
                <a16:creationId xmlns:a16="http://schemas.microsoft.com/office/drawing/2014/main" id="{CB8A9EA3-AD67-8E22-563C-2A51B6E4A0F1}"/>
              </a:ext>
            </a:extLst>
          </p:cNvPr>
          <p:cNvSpPr txBox="1"/>
          <p:nvPr/>
        </p:nvSpPr>
        <p:spPr>
          <a:xfrm>
            <a:off x="8446680" y="4513097"/>
            <a:ext cx="5097622" cy="1200329"/>
          </a:xfrm>
          <a:prstGeom prst="rect">
            <a:avLst/>
          </a:prstGeom>
          <a:noFill/>
        </p:spPr>
        <p:txBody>
          <a:bodyPr wrap="square" rtlCol="0">
            <a:spAutoFit/>
          </a:bodyPr>
          <a:lstStyle/>
          <a:p>
            <a:r>
              <a:rPr lang="en-IN" b="1" u="sng" dirty="0">
                <a:solidFill>
                  <a:schemeClr val="accent1"/>
                </a:solidFill>
                <a:latin typeface="Times New Roman" panose="02020603050405020304" pitchFamily="18" charset="0"/>
                <a:cs typeface="Times New Roman" panose="02020603050405020304" pitchFamily="18" charset="0"/>
              </a:rPr>
              <a:t>TEAM MEMBERS</a:t>
            </a:r>
          </a:p>
          <a:p>
            <a:r>
              <a:rPr lang="en-IN" b="1" dirty="0">
                <a:latin typeface="Times New Roman" panose="02020603050405020304" pitchFamily="18" charset="0"/>
                <a:cs typeface="Times New Roman" panose="02020603050405020304" pitchFamily="18" charset="0"/>
              </a:rPr>
              <a:t>Narmatha M – 8115U20EC063</a:t>
            </a:r>
          </a:p>
          <a:p>
            <a:r>
              <a:rPr lang="en-IN" b="1" dirty="0">
                <a:latin typeface="Times New Roman" panose="02020603050405020304" pitchFamily="18" charset="0"/>
                <a:cs typeface="Times New Roman" panose="02020603050405020304" pitchFamily="18" charset="0"/>
              </a:rPr>
              <a:t>Nisha V R -  8115U20EC067</a:t>
            </a:r>
          </a:p>
          <a:p>
            <a:r>
              <a:rPr lang="en-IN" b="1" dirty="0">
                <a:latin typeface="Times New Roman" panose="02020603050405020304" pitchFamily="18" charset="0"/>
                <a:cs typeface="Times New Roman" panose="02020603050405020304" pitchFamily="18" charset="0"/>
              </a:rPr>
              <a:t>Pooja R -  8115U20EC070</a:t>
            </a:r>
          </a:p>
        </p:txBody>
      </p:sp>
      <p:pic>
        <p:nvPicPr>
          <p:cNvPr id="6" name="Picture 5">
            <a:extLst>
              <a:ext uri="{FF2B5EF4-FFF2-40B4-BE49-F238E27FC236}">
                <a16:creationId xmlns:a16="http://schemas.microsoft.com/office/drawing/2014/main" id="{9C90B085-1608-C7C6-D9C2-2D5628E24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6751" y="333309"/>
            <a:ext cx="7660433" cy="1571625"/>
          </a:xfrm>
          <a:prstGeom prst="rect">
            <a:avLst/>
          </a:prstGeom>
        </p:spPr>
      </p:pic>
      <p:sp>
        <p:nvSpPr>
          <p:cNvPr id="11" name="TextBox 10">
            <a:extLst>
              <a:ext uri="{FF2B5EF4-FFF2-40B4-BE49-F238E27FC236}">
                <a16:creationId xmlns:a16="http://schemas.microsoft.com/office/drawing/2014/main" id="{0CBC625E-ECF1-A7F0-BD6A-4932C683BC2D}"/>
              </a:ext>
            </a:extLst>
          </p:cNvPr>
          <p:cNvSpPr txBox="1"/>
          <p:nvPr/>
        </p:nvSpPr>
        <p:spPr>
          <a:xfrm>
            <a:off x="4665305" y="2029799"/>
            <a:ext cx="3704253" cy="400110"/>
          </a:xfrm>
          <a:prstGeom prst="rect">
            <a:avLst/>
          </a:prstGeom>
          <a:noFill/>
        </p:spPr>
        <p:txBody>
          <a:bodyPr wrap="square" rtlCol="0">
            <a:spAutoFit/>
          </a:bodyPr>
          <a:lstStyle/>
          <a:p>
            <a:r>
              <a:rPr lang="en-US" sz="2000" b="1" dirty="0">
                <a:solidFill>
                  <a:srgbClr val="FF0000"/>
                </a:solidFill>
                <a:latin typeface="Times New Roman" panose="02020603050405020304" pitchFamily="18" charset="0"/>
                <a:cs typeface="Times New Roman" panose="02020603050405020304" pitchFamily="18" charset="0"/>
              </a:rPr>
              <a:t>DEPARTMENT OF ECE</a:t>
            </a:r>
          </a:p>
        </p:txBody>
      </p:sp>
    </p:spTree>
    <p:extLst>
      <p:ext uri="{BB962C8B-B14F-4D97-AF65-F5344CB8AC3E}">
        <p14:creationId xmlns:p14="http://schemas.microsoft.com/office/powerpoint/2010/main" val="31103628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116840" y="120015"/>
            <a:ext cx="11978005" cy="6623685"/>
          </a:xfrm>
          <a:prstGeom prst="roundRect">
            <a:avLst>
              <a:gd name="adj" fmla="val 6740"/>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848042" y="230372"/>
            <a:ext cx="10515600" cy="578151"/>
          </a:xfrm>
        </p:spPr>
        <p:txBody>
          <a:bodyPr>
            <a:normAutofit/>
          </a:bodyPr>
          <a:lstStyle/>
          <a:p>
            <a:pPr algn="ctr">
              <a:lnSpc>
                <a:spcPct val="100000"/>
              </a:lnSpc>
            </a:pPr>
            <a:r>
              <a:rPr lang="en-US" sz="2800" b="1" i="0" dirty="0">
                <a:solidFill>
                  <a:srgbClr val="FF0000"/>
                </a:solidFill>
                <a:effectLst/>
                <a:highlight>
                  <a:srgbClr val="FFFFFF"/>
                </a:highlight>
                <a:latin typeface="Times New Roman" panose="02020603050405020304" pitchFamily="18" charset="0"/>
                <a:cs typeface="Times New Roman" panose="02020603050405020304" pitchFamily="18" charset="0"/>
              </a:rPr>
              <a:t>CONT…..</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E014AECE-EE84-4330-77D4-55F5C10668B1}"/>
              </a:ext>
            </a:extLst>
          </p:cNvPr>
          <p:cNvSpPr>
            <a:spLocks noGrp="1"/>
          </p:cNvSpPr>
          <p:nvPr>
            <p:ph type="dt" sz="half" idx="10"/>
          </p:nvPr>
        </p:nvSpPr>
        <p:spPr/>
        <p:txBody>
          <a:bodyPr/>
          <a:lstStyle/>
          <a:p>
            <a:fld id="{F7BE74DD-EAFD-4626-AB6F-5E15B4600709}" type="datetime1">
              <a:rPr lang="en-IN" smtClean="0"/>
              <a:t>26-05-2024</a:t>
            </a:fld>
            <a:endParaRPr lang="en-IN"/>
          </a:p>
        </p:txBody>
      </p:sp>
      <p:sp>
        <p:nvSpPr>
          <p:cNvPr id="2" name="Slide Number Placeholder 1"/>
          <p:cNvSpPr>
            <a:spLocks noGrp="1"/>
          </p:cNvSpPr>
          <p:nvPr>
            <p:ph type="sldNum" sz="quarter" idx="12"/>
          </p:nvPr>
        </p:nvSpPr>
        <p:spPr/>
        <p:txBody>
          <a:bodyPr/>
          <a:lstStyle/>
          <a:p>
            <a:fld id="{9B618960-8005-486C-9A75-10CB2AAC16F9}" type="slidenum">
              <a:rPr lang="en-US" smtClean="0"/>
              <a:t>10</a:t>
            </a:fld>
            <a:endParaRPr lang="en-US"/>
          </a:p>
        </p:txBody>
      </p:sp>
      <p:graphicFrame>
        <p:nvGraphicFramePr>
          <p:cNvPr id="11" name="Table 10">
            <a:extLst>
              <a:ext uri="{FF2B5EF4-FFF2-40B4-BE49-F238E27FC236}">
                <a16:creationId xmlns:a16="http://schemas.microsoft.com/office/drawing/2014/main" id="{309C501B-EC5F-B238-7933-BD534FDFF1CE}"/>
              </a:ext>
            </a:extLst>
          </p:cNvPr>
          <p:cNvGraphicFramePr>
            <a:graphicFrameLocks noGrp="1"/>
          </p:cNvGraphicFramePr>
          <p:nvPr>
            <p:extLst>
              <p:ext uri="{D42A27DB-BD31-4B8C-83A1-F6EECF244321}">
                <p14:modId xmlns:p14="http://schemas.microsoft.com/office/powerpoint/2010/main" val="328765232"/>
              </p:ext>
            </p:extLst>
          </p:nvPr>
        </p:nvGraphicFramePr>
        <p:xfrm>
          <a:off x="550507" y="892967"/>
          <a:ext cx="11383348" cy="5247919"/>
        </p:xfrm>
        <a:graphic>
          <a:graphicData uri="http://schemas.openxmlformats.org/drawingml/2006/table">
            <a:tbl>
              <a:tblPr firstRow="1" bandRow="1">
                <a:tableStyleId>{5C22544A-7EE6-4342-B048-85BDC9FD1C3A}</a:tableStyleId>
              </a:tblPr>
              <a:tblGrid>
                <a:gridCol w="785117">
                  <a:extLst>
                    <a:ext uri="{9D8B030D-6E8A-4147-A177-3AD203B41FA5}">
                      <a16:colId xmlns:a16="http://schemas.microsoft.com/office/drawing/2014/main" val="1619697747"/>
                    </a:ext>
                  </a:extLst>
                </a:gridCol>
                <a:gridCol w="2361638">
                  <a:extLst>
                    <a:ext uri="{9D8B030D-6E8A-4147-A177-3AD203B41FA5}">
                      <a16:colId xmlns:a16="http://schemas.microsoft.com/office/drawing/2014/main" val="976154492"/>
                    </a:ext>
                  </a:extLst>
                </a:gridCol>
                <a:gridCol w="2246301">
                  <a:extLst>
                    <a:ext uri="{9D8B030D-6E8A-4147-A177-3AD203B41FA5}">
                      <a16:colId xmlns:a16="http://schemas.microsoft.com/office/drawing/2014/main" val="960088988"/>
                    </a:ext>
                  </a:extLst>
                </a:gridCol>
                <a:gridCol w="864276">
                  <a:extLst>
                    <a:ext uri="{9D8B030D-6E8A-4147-A177-3AD203B41FA5}">
                      <a16:colId xmlns:a16="http://schemas.microsoft.com/office/drawing/2014/main" val="1586255794"/>
                    </a:ext>
                  </a:extLst>
                </a:gridCol>
                <a:gridCol w="5126016">
                  <a:extLst>
                    <a:ext uri="{9D8B030D-6E8A-4147-A177-3AD203B41FA5}">
                      <a16:colId xmlns:a16="http://schemas.microsoft.com/office/drawing/2014/main" val="1568131513"/>
                    </a:ext>
                  </a:extLst>
                </a:gridCol>
              </a:tblGrid>
              <a:tr h="609262">
                <a:tc>
                  <a:txBody>
                    <a:bodyPr/>
                    <a:lstStyle/>
                    <a:p>
                      <a:r>
                        <a:rPr lang="en-US" sz="1800" dirty="0">
                          <a:latin typeface="Times New Roman" panose="02020603050405020304" pitchFamily="18" charset="0"/>
                          <a:cs typeface="Times New Roman" panose="02020603050405020304" pitchFamily="18" charset="0"/>
                        </a:rPr>
                        <a:t>S.NO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aseline="0" dirty="0">
                          <a:latin typeface="Times New Roman" panose="02020603050405020304" pitchFamily="18" charset="0"/>
                          <a:cs typeface="Times New Roman" panose="02020603050405020304" pitchFamily="18" charset="0"/>
                        </a:rPr>
                        <a:t>   JOURNAL  TITLE</a:t>
                      </a:r>
                      <a:endParaRPr lang="en-IN" sz="1800" dirty="0">
                        <a:latin typeface="Times New Roman" panose="02020603050405020304" pitchFamily="18" charset="0"/>
                        <a:cs typeface="Times New Roman" panose="02020603050405020304" pitchFamily="18" charset="0"/>
                      </a:endParaRPr>
                    </a:p>
                    <a:p>
                      <a:endParaRPr lang="en-US" sz="10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Times New Roman" panose="02020603050405020304" pitchFamily="18" charset="0"/>
                          <a:cs typeface="Times New Roman" panose="02020603050405020304" pitchFamily="18" charset="0"/>
                        </a:rPr>
                        <a:t>        AUTHOR</a:t>
                      </a:r>
                    </a:p>
                    <a:p>
                      <a:endParaRPr lang="en-US" sz="10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YEAR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Times New Roman" panose="02020603050405020304" pitchFamily="18" charset="0"/>
                          <a:cs typeface="Times New Roman" panose="02020603050405020304" pitchFamily="18" charset="0"/>
                        </a:rPr>
                        <a:t>                        DISCUSSIONS</a:t>
                      </a:r>
                    </a:p>
                    <a:p>
                      <a:endParaRPr lang="en-US" sz="1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71096565"/>
                  </a:ext>
                </a:extLst>
              </a:tr>
              <a:tr h="1626484">
                <a:tc>
                  <a:txBody>
                    <a:bodyPr/>
                    <a:lstStyle/>
                    <a:p>
                      <a:r>
                        <a:rPr lang="en-US" sz="1800" dirty="0">
                          <a:latin typeface="+mj-lt"/>
                          <a:cs typeface="Times New Roman" panose="02020603050405020304" pitchFamily="18" charset="0"/>
                        </a:rPr>
                        <a:t>  4</a:t>
                      </a:r>
                    </a:p>
                  </a:txBody>
                  <a:tcPr/>
                </a:tc>
                <a:tc>
                  <a:txBody>
                    <a:bodyPr/>
                    <a:lstStyle/>
                    <a:p>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Implementation of AES Algorithm Using Verilog </a:t>
                      </a:r>
                    </a:p>
                  </a:txBody>
                  <a:tcPr/>
                </a:tc>
                <a:tc>
                  <a:txBody>
                    <a:bodyPr/>
                    <a:lstStyle/>
                    <a:p>
                      <a:pPr algn="l"/>
                      <a:r>
                        <a:rPr lang="en-US" sz="1400" dirty="0">
                          <a:latin typeface="Times New Roman" panose="02020603050405020304" pitchFamily="18" charset="0"/>
                          <a:cs typeface="Times New Roman" panose="02020603050405020304" pitchFamily="18" charset="0"/>
                        </a:rPr>
                        <a:t>Ganesh Gopal Shet , Jamuna V, Shravani S, Nayana H G, Pramod Kumar S </a:t>
                      </a:r>
                    </a:p>
                  </a:txBody>
                  <a:tcPr/>
                </a:tc>
                <a:tc>
                  <a:txBody>
                    <a:bodyPr/>
                    <a:lstStyle/>
                    <a:p>
                      <a:pPr algn="l"/>
                      <a:endParaRPr lang="en-IN" sz="1800" dirty="0">
                        <a:latin typeface="Times New Roman" panose="02020603050405020304" pitchFamily="18" charset="0"/>
                        <a:cs typeface="Times New Roman" panose="02020603050405020304" pitchFamily="18" charset="0"/>
                      </a:endParaRPr>
                    </a:p>
                    <a:p>
                      <a:pPr algn="l"/>
                      <a:endParaRPr lang="en-IN" sz="1800" dirty="0">
                        <a:latin typeface="Times New Roman" panose="02020603050405020304" pitchFamily="18" charset="0"/>
                        <a:cs typeface="Times New Roman" panose="02020603050405020304" pitchFamily="18" charset="0"/>
                      </a:endParaRPr>
                    </a:p>
                    <a:p>
                      <a:pPr algn="l"/>
                      <a:r>
                        <a:rPr lang="en-IN" sz="1800" dirty="0">
                          <a:latin typeface="Times New Roman" panose="02020603050405020304" pitchFamily="18" charset="0"/>
                          <a:cs typeface="Times New Roman" panose="02020603050405020304" pitchFamily="18" charset="0"/>
                        </a:rPr>
                        <a:t>2020</a:t>
                      </a:r>
                    </a:p>
                    <a:p>
                      <a:endParaRPr lang="en-US" sz="1000" dirty="0">
                        <a:latin typeface="Times New Roman" panose="02020603050405020304" pitchFamily="18" charset="0"/>
                        <a:cs typeface="Times New Roman" panose="02020603050405020304" pitchFamily="18" charset="0"/>
                      </a:endParaRPr>
                    </a:p>
                  </a:txBody>
                  <a:tcPr/>
                </a:tc>
                <a:tc>
                  <a:txBody>
                    <a:bodyPr/>
                    <a:lstStyle/>
                    <a:p>
                      <a:pPr marL="0" indent="0" algn="l">
                        <a:buNone/>
                      </a:pPr>
                      <a:r>
                        <a:rPr lang="en-US" sz="1400" dirty="0">
                          <a:latin typeface="Times New Roman" panose="02020603050405020304" pitchFamily="18" charset="0"/>
                          <a:cs typeface="Times New Roman" panose="02020603050405020304" pitchFamily="18" charset="0"/>
                        </a:rPr>
                        <a:t>1.Cryptography is crucial for data security, especially with</a:t>
                      </a:r>
                    </a:p>
                    <a:p>
                      <a:pPr marL="0" indent="0" algn="l">
                        <a:buNone/>
                      </a:pPr>
                      <a:r>
                        <a:rPr lang="en-US" sz="1400" dirty="0">
                          <a:latin typeface="Times New Roman" panose="02020603050405020304" pitchFamily="18" charset="0"/>
                          <a:cs typeface="Times New Roman" panose="02020603050405020304" pitchFamily="18" charset="0"/>
                        </a:rPr>
                        <a:t>the rise of e-commerce and internet applications, making AES encryption in Verilog essential.</a:t>
                      </a:r>
                    </a:p>
                    <a:p>
                      <a:pPr marL="0" indent="0" algn="l">
                        <a:buNone/>
                      </a:pPr>
                      <a:endParaRPr lang="en-US" sz="1400" dirty="0">
                        <a:latin typeface="Times New Roman" panose="02020603050405020304" pitchFamily="18" charset="0"/>
                        <a:cs typeface="Times New Roman" panose="02020603050405020304" pitchFamily="18" charset="0"/>
                      </a:endParaRPr>
                    </a:p>
                    <a:p>
                      <a:pPr algn="l"/>
                      <a:r>
                        <a:rPr lang="en-US" sz="1400" dirty="0">
                          <a:latin typeface="Times New Roman" panose="02020603050405020304" pitchFamily="18" charset="0"/>
                          <a:cs typeface="Times New Roman" panose="02020603050405020304" pitchFamily="18" charset="0"/>
                        </a:rPr>
                        <a:t>2. AES, with key lengths of 128, 192, and 256 bits, is implemented to protect electronics data, reducing encryption delay through parallel design.</a:t>
                      </a:r>
                    </a:p>
                  </a:txBody>
                  <a:tcPr/>
                </a:tc>
                <a:extLst>
                  <a:ext uri="{0D108BD9-81ED-4DB2-BD59-A6C34878D82A}">
                    <a16:rowId xmlns:a16="http://schemas.microsoft.com/office/drawing/2014/main" val="177419984"/>
                  </a:ext>
                </a:extLst>
              </a:tr>
              <a:tr h="1640573">
                <a:tc>
                  <a:txBody>
                    <a:bodyPr/>
                    <a:lstStyle/>
                    <a:p>
                      <a:r>
                        <a:rPr lang="en-US" sz="1800" dirty="0">
                          <a:latin typeface="Times New Roman" panose="02020603050405020304" pitchFamily="18" charset="0"/>
                          <a:cs typeface="Times New Roman" panose="02020603050405020304" pitchFamily="18" charset="0"/>
                        </a:rPr>
                        <a:t>  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Analysis of AES and DES Algorithm</a:t>
                      </a:r>
                    </a:p>
                    <a:p>
                      <a:endParaRPr lang="en-US" sz="1400" dirty="0">
                        <a:latin typeface="Times New Roman" panose="02020603050405020304" pitchFamily="18" charset="0"/>
                        <a:cs typeface="Times New Roman" panose="02020603050405020304" pitchFamily="18" charset="0"/>
                      </a:endParaRPr>
                    </a:p>
                  </a:txBody>
                  <a:tcPr/>
                </a:tc>
                <a:tc>
                  <a:txBody>
                    <a:bodyPr/>
                    <a:lstStyle/>
                    <a:p>
                      <a:br>
                        <a:rPr lang="en-US" sz="10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Elhadi Kenane,</a:t>
                      </a:r>
                    </a:p>
                    <a:p>
                      <a:r>
                        <a:rPr lang="en-US" sz="1400" dirty="0">
                          <a:latin typeface="Times New Roman" panose="02020603050405020304" pitchFamily="18" charset="0"/>
                          <a:cs typeface="Times New Roman" panose="02020603050405020304" pitchFamily="18" charset="0"/>
                        </a:rPr>
                        <a:t>Messaoud Garah, Fadila Benmeddour</a:t>
                      </a:r>
                    </a:p>
                    <a:p>
                      <a:endParaRPr 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2020</a:t>
                      </a:r>
                    </a:p>
                    <a:p>
                      <a:endParaRPr lang="en-US" sz="1800" dirty="0">
                        <a:latin typeface="Times New Roman" panose="02020603050405020304" pitchFamily="18" charset="0"/>
                        <a:cs typeface="Times New Roman" panose="02020603050405020304" pitchFamily="18" charset="0"/>
                      </a:endParaRPr>
                    </a:p>
                  </a:txBody>
                  <a:tcPr/>
                </a:tc>
                <a:tc>
                  <a: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400" dirty="0">
                          <a:latin typeface="Times New Roman" panose="02020603050405020304" pitchFamily="18" charset="0"/>
                          <a:cs typeface="Times New Roman" panose="02020603050405020304" pitchFamily="18" charset="0"/>
                        </a:rPr>
                        <a:t>Cryptography encodes data for secure transmission; AES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and DES are popular algorithms studied here for efficiency and security parameters.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2. The paper explores cryptographic algorithms like AES and DES, analyzing their efficiency based on time, bit independence, and avalanche effect.</a:t>
                      </a:r>
                    </a:p>
                  </a:txBody>
                  <a:tcPr/>
                </a:tc>
                <a:extLst>
                  <a:ext uri="{0D108BD9-81ED-4DB2-BD59-A6C34878D82A}">
                    <a16:rowId xmlns:a16="http://schemas.microsoft.com/office/drawing/2014/main" val="3746538767"/>
                  </a:ext>
                </a:extLst>
              </a:tr>
              <a:tr h="911927">
                <a:tc>
                  <a:txBody>
                    <a:bodyPr/>
                    <a:lstStyle/>
                    <a:p>
                      <a:r>
                        <a:rPr lang="en-US" sz="1800" dirty="0">
                          <a:latin typeface="Times New Roman" panose="02020603050405020304" pitchFamily="18" charset="0"/>
                          <a:cs typeface="Times New Roman" panose="02020603050405020304" pitchFamily="18" charset="0"/>
                        </a:rPr>
                        <a:t>         6</a:t>
                      </a:r>
                    </a:p>
                  </a:txBody>
                  <a:tcPr/>
                </a:tc>
                <a:tc>
                  <a:txBody>
                    <a:bodyPr/>
                    <a:lstStyle/>
                    <a:p>
                      <a:r>
                        <a:rPr lang="en-US" sz="1400" dirty="0">
                          <a:latin typeface="Times New Roman" panose="02020603050405020304" pitchFamily="18" charset="0"/>
                          <a:cs typeface="Times New Roman" panose="02020603050405020304" pitchFamily="18" charset="0"/>
                        </a:rPr>
                        <a:t>Implementation of </a:t>
                      </a:r>
                      <a:r>
                        <a:rPr lang="en-IN" sz="1400" dirty="0">
                          <a:latin typeface="Times New Roman" panose="02020603050405020304" pitchFamily="18" charset="0"/>
                          <a:cs typeface="Times New Roman" panose="02020603050405020304" pitchFamily="18" charset="0"/>
                        </a:rPr>
                        <a:t> Data Encryption Standard </a:t>
                      </a:r>
                      <a:r>
                        <a:rPr lang="en-US" sz="1400" dirty="0"/>
                        <a:t>algorithm using Verilog </a:t>
                      </a:r>
                      <a:endParaRPr lang="en-US" sz="1400" dirty="0">
                        <a:latin typeface="Times New Roman" panose="02020603050405020304" pitchFamily="18" charset="0"/>
                        <a:cs typeface="Times New Roman" panose="02020603050405020304" pitchFamily="18" charset="0"/>
                      </a:endParaRPr>
                    </a:p>
                  </a:txBody>
                  <a:tcPr/>
                </a:tc>
                <a:tc>
                  <a:txBody>
                    <a:bodyPr/>
                    <a:lstStyle/>
                    <a:p>
                      <a:r>
                        <a:rPr lang="en-US" sz="1400" dirty="0">
                          <a:latin typeface="Times New Roman" panose="02020603050405020304" pitchFamily="18" charset="0"/>
                          <a:cs typeface="Times New Roman" panose="02020603050405020304" pitchFamily="18" charset="0"/>
                        </a:rPr>
                        <a:t>Ashwini.R.Patil , Pramod  Patil , Rajeshwari.</a:t>
                      </a:r>
                    </a:p>
                    <a:p>
                      <a:r>
                        <a:rPr lang="en-US" sz="1400" dirty="0">
                          <a:latin typeface="Times New Roman" panose="02020603050405020304" pitchFamily="18" charset="0"/>
                          <a:cs typeface="Times New Roman" panose="02020603050405020304" pitchFamily="18" charset="0"/>
                        </a:rPr>
                        <a:t>Khot, Laxmi Patil, Anusha Fernandes </a:t>
                      </a:r>
                    </a:p>
                  </a:txBody>
                  <a:tcPr/>
                </a:tc>
                <a:tc>
                  <a:txBody>
                    <a:bodyPr/>
                    <a:lstStyle/>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2018</a:t>
                      </a:r>
                    </a:p>
                  </a:txBody>
                  <a:tcPr/>
                </a:tc>
                <a:tc>
                  <a:txBody>
                    <a:bodyPr/>
                    <a:lstStyle/>
                    <a:p>
                      <a:r>
                        <a:rPr lang="en-US" sz="1400" dirty="0">
                          <a:latin typeface="Times New Roman" panose="02020603050405020304" pitchFamily="18" charset="0"/>
                          <a:cs typeface="Times New Roman" panose="02020603050405020304" pitchFamily="18" charset="0"/>
                        </a:rPr>
                        <a:t>1. DES is a symmetric key algorithm encrypting data in 64-bit blocks using a 56-bit key, employing substitution and permutation techniques.</a:t>
                      </a:r>
                    </a:p>
                    <a:p>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2. It encrypts and decrypts using the same key, processing data in 64-bit blocks with a 56-bit key length</a:t>
                      </a:r>
                      <a:r>
                        <a:rPr lang="en-US" sz="1200"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4138468785"/>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323876E-177D-531A-E3BD-50B8CEC82FCD}"/>
              </a:ext>
            </a:extLst>
          </p:cNvPr>
          <p:cNvGraphicFramePr>
            <a:graphicFrameLocks noGrp="1"/>
          </p:cNvGraphicFramePr>
          <p:nvPr>
            <p:extLst>
              <p:ext uri="{D42A27DB-BD31-4B8C-83A1-F6EECF244321}">
                <p14:modId xmlns:p14="http://schemas.microsoft.com/office/powerpoint/2010/main" val="3532547781"/>
              </p:ext>
            </p:extLst>
          </p:nvPr>
        </p:nvGraphicFramePr>
        <p:xfrm>
          <a:off x="576942" y="748030"/>
          <a:ext cx="10776858" cy="5608320"/>
        </p:xfrm>
        <a:graphic>
          <a:graphicData uri="http://schemas.openxmlformats.org/drawingml/2006/table">
            <a:tbl>
              <a:tblPr firstRow="1" bandRow="1">
                <a:tableStyleId>{5C22544A-7EE6-4342-B048-85BDC9FD1C3A}</a:tableStyleId>
              </a:tblPr>
              <a:tblGrid>
                <a:gridCol w="703709">
                  <a:extLst>
                    <a:ext uri="{9D8B030D-6E8A-4147-A177-3AD203B41FA5}">
                      <a16:colId xmlns:a16="http://schemas.microsoft.com/office/drawing/2014/main" val="2786037307"/>
                    </a:ext>
                  </a:extLst>
                </a:gridCol>
                <a:gridCol w="2876620">
                  <a:extLst>
                    <a:ext uri="{9D8B030D-6E8A-4147-A177-3AD203B41FA5}">
                      <a16:colId xmlns:a16="http://schemas.microsoft.com/office/drawing/2014/main" val="252334026"/>
                    </a:ext>
                  </a:extLst>
                </a:gridCol>
                <a:gridCol w="1959699">
                  <a:extLst>
                    <a:ext uri="{9D8B030D-6E8A-4147-A177-3AD203B41FA5}">
                      <a16:colId xmlns:a16="http://schemas.microsoft.com/office/drawing/2014/main" val="2828069349"/>
                    </a:ext>
                  </a:extLst>
                </a:gridCol>
                <a:gridCol w="1152280">
                  <a:extLst>
                    <a:ext uri="{9D8B030D-6E8A-4147-A177-3AD203B41FA5}">
                      <a16:colId xmlns:a16="http://schemas.microsoft.com/office/drawing/2014/main" val="1013809186"/>
                    </a:ext>
                  </a:extLst>
                </a:gridCol>
                <a:gridCol w="4084550">
                  <a:extLst>
                    <a:ext uri="{9D8B030D-6E8A-4147-A177-3AD203B41FA5}">
                      <a16:colId xmlns:a16="http://schemas.microsoft.com/office/drawing/2014/main" val="1900967982"/>
                    </a:ext>
                  </a:extLst>
                </a:gridCol>
              </a:tblGrid>
              <a:tr h="604816">
                <a:tc>
                  <a:txBody>
                    <a:bodyPr/>
                    <a:lstStyle/>
                    <a:p>
                      <a:r>
                        <a:rPr lang="en-US" sz="1800" dirty="0">
                          <a:latin typeface="Times New Roman" panose="02020603050405020304" pitchFamily="18" charset="0"/>
                          <a:cs typeface="Times New Roman" panose="02020603050405020304" pitchFamily="18" charset="0"/>
                        </a:rPr>
                        <a:t>S.NO</a:t>
                      </a:r>
                    </a:p>
                  </a:txBody>
                  <a:tcPr/>
                </a:tc>
                <a:tc>
                  <a:txBody>
                    <a:bodyPr/>
                    <a:lstStyle/>
                    <a:p>
                      <a:r>
                        <a:rPr lang="en-US" sz="1800" dirty="0">
                          <a:latin typeface="Times New Roman" panose="02020603050405020304" pitchFamily="18" charset="0"/>
                          <a:cs typeface="Times New Roman" panose="02020603050405020304" pitchFamily="18" charset="0"/>
                        </a:rPr>
                        <a:t>JOURNAL NAME</a:t>
                      </a:r>
                    </a:p>
                  </a:txBody>
                  <a:tcPr/>
                </a:tc>
                <a:tc>
                  <a:txBody>
                    <a:bodyPr/>
                    <a:lstStyle/>
                    <a:p>
                      <a:r>
                        <a:rPr lang="en-US" sz="1800" dirty="0">
                          <a:latin typeface="Times New Roman" panose="02020603050405020304" pitchFamily="18" charset="0"/>
                          <a:cs typeface="Times New Roman" panose="02020603050405020304" pitchFamily="18" charset="0"/>
                        </a:rPr>
                        <a:t>AUTHORS</a:t>
                      </a:r>
                    </a:p>
                    <a:p>
                      <a:endParaRPr lang="en-US" sz="13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YEAR</a:t>
                      </a:r>
                    </a:p>
                  </a:txBody>
                  <a:tcPr/>
                </a:tc>
                <a:tc>
                  <a:txBody>
                    <a:bodyPr/>
                    <a:lstStyle/>
                    <a:p>
                      <a:r>
                        <a:rPr lang="en-US" sz="1800" dirty="0">
                          <a:latin typeface="Times New Roman" panose="02020603050405020304" pitchFamily="18" charset="0"/>
                          <a:cs typeface="Times New Roman" panose="02020603050405020304" pitchFamily="18" charset="0"/>
                        </a:rPr>
                        <a:t>DISCUSSIONS</a:t>
                      </a:r>
                    </a:p>
                  </a:txBody>
                  <a:tcPr/>
                </a:tc>
                <a:extLst>
                  <a:ext uri="{0D108BD9-81ED-4DB2-BD59-A6C34878D82A}">
                    <a16:rowId xmlns:a16="http://schemas.microsoft.com/office/drawing/2014/main" val="2101976156"/>
                  </a:ext>
                </a:extLst>
              </a:tr>
              <a:tr h="1497640">
                <a:tc>
                  <a:txBody>
                    <a:bodyPr/>
                    <a:lstStyle/>
                    <a:p>
                      <a:r>
                        <a:rPr lang="en-US" dirty="0"/>
                        <a:t>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Image Encryption and Decryption using AES</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4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4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400" dirty="0">
                          <a:latin typeface="Times New Roman" panose="02020603050405020304" pitchFamily="18" charset="0"/>
                          <a:cs typeface="Times New Roman" panose="02020603050405020304" pitchFamily="18" charset="0"/>
                        </a:rPr>
                        <a:t>Manoj. B, Manjula N Harihar</a:t>
                      </a:r>
                      <a:endParaRPr lang="en-US" sz="1400" dirty="0">
                        <a:latin typeface="Times New Roman" panose="02020603050405020304" pitchFamily="18" charset="0"/>
                        <a:cs typeface="Times New Roman" panose="02020603050405020304" pitchFamily="18" charset="0"/>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2019</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effectLst/>
                          <a:latin typeface="Times New Roman" panose="02020603050405020304" pitchFamily="18" charset="0"/>
                          <a:cs typeface="Times New Roman" panose="02020603050405020304" pitchFamily="18" charset="0"/>
                        </a:rPr>
                        <a:t>1. The document implements AES for image encryption and decryption in communication systems, highlighting its efficiency in software and hardware.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effectLst/>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effectLst/>
                          <a:latin typeface="Times New Roman" panose="02020603050405020304" pitchFamily="18" charset="0"/>
                          <a:cs typeface="Times New Roman" panose="02020603050405020304" pitchFamily="18" charset="0"/>
                        </a:rPr>
                        <a:t>2. It emphasizes data security, detailing AES's symmetric cryptography in rounds, with FPGA implementation using VHDL.</a:t>
                      </a:r>
                    </a:p>
                  </a:txBody>
                  <a:tcPr/>
                </a:tc>
                <a:extLst>
                  <a:ext uri="{0D108BD9-81ED-4DB2-BD59-A6C34878D82A}">
                    <a16:rowId xmlns:a16="http://schemas.microsoft.com/office/drawing/2014/main" val="1107198241"/>
                  </a:ext>
                </a:extLst>
              </a:tr>
              <a:tr h="1699246">
                <a:tc>
                  <a:txBody>
                    <a:bodyPr/>
                    <a:lstStyle/>
                    <a:p>
                      <a:r>
                        <a:rPr lang="en-US" dirty="0">
                          <a:latin typeface="Times New Roman" panose="02020603050405020304" pitchFamily="18" charset="0"/>
                          <a:cs typeface="Times New Roman" panose="02020603050405020304" pitchFamily="18" charset="0"/>
                        </a:rPr>
                        <a:t>8</a:t>
                      </a:r>
                    </a:p>
                  </a:txBody>
                  <a:tcPr/>
                </a:tc>
                <a:tc>
                  <a:txBody>
                    <a:bodyPr/>
                    <a:lstStyle/>
                    <a:p>
                      <a:r>
                        <a:rPr lang="en-US" sz="1400" dirty="0">
                          <a:latin typeface="Times New Roman" panose="02020603050405020304" pitchFamily="18" charset="0"/>
                          <a:cs typeface="Times New Roman" panose="02020603050405020304" pitchFamily="18" charset="0"/>
                        </a:rPr>
                        <a:t>FPGA Implementation of AES for Image Encryption and Decryption</a:t>
                      </a:r>
                    </a:p>
                  </a:txBody>
                  <a:tcPr/>
                </a:tc>
                <a:tc>
                  <a:txBody>
                    <a:bodyPr/>
                    <a:lstStyle/>
                    <a:p>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Vijayakumar P, Chaitanya Kumar </a:t>
                      </a:r>
                      <a:r>
                        <a:rPr lang="en-US" sz="1400" dirty="0" err="1">
                          <a:latin typeface="Times New Roman" panose="02020603050405020304" pitchFamily="18" charset="0"/>
                          <a:cs typeface="Times New Roman" panose="02020603050405020304" pitchFamily="18" charset="0"/>
                        </a:rPr>
                        <a:t>Chittoju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A.V.Bharadwaja</a:t>
                      </a:r>
                      <a:r>
                        <a:rPr lang="en-US" sz="1400" dirty="0">
                          <a:latin typeface="Times New Roman" panose="02020603050405020304" pitchFamily="18" charset="0"/>
                          <a:cs typeface="Times New Roman" panose="02020603050405020304" pitchFamily="18" charset="0"/>
                        </a:rPr>
                        <a:t>, Payal P. </a:t>
                      </a:r>
                      <a:r>
                        <a:rPr lang="en-US" sz="1400" dirty="0" err="1">
                          <a:latin typeface="Times New Roman" panose="02020603050405020304" pitchFamily="18" charset="0"/>
                          <a:cs typeface="Times New Roman" panose="02020603050405020304" pitchFamily="18" charset="0"/>
                        </a:rPr>
                        <a:t>Tayade</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Tamilselvi</a:t>
                      </a:r>
                      <a:r>
                        <a:rPr lang="en-US" sz="1400" dirty="0">
                          <a:latin typeface="Times New Roman" panose="02020603050405020304" pitchFamily="18" charset="0"/>
                          <a:cs typeface="Times New Roman" panose="02020603050405020304" pitchFamily="18" charset="0"/>
                        </a:rPr>
                        <a:t> M, </a:t>
                      </a:r>
                      <a:r>
                        <a:rPr lang="en-US" sz="1400" dirty="0" err="1">
                          <a:latin typeface="Times New Roman" panose="02020603050405020304" pitchFamily="18" charset="0"/>
                          <a:cs typeface="Times New Roman" panose="02020603050405020304" pitchFamily="18" charset="0"/>
                        </a:rPr>
                        <a:t>R.Rajashree</a:t>
                      </a:r>
                      <a:r>
                        <a:rPr lang="en-US" sz="1400" dirty="0">
                          <a:latin typeface="Times New Roman" panose="02020603050405020304" pitchFamily="18" charset="0"/>
                          <a:cs typeface="Times New Roman" panose="02020603050405020304" pitchFamily="18" charset="0"/>
                        </a:rPr>
                        <a:t>, Xiao-Zhi Gao</a:t>
                      </a:r>
                    </a:p>
                  </a:txBody>
                  <a:tcPr/>
                </a:tc>
                <a:tc>
                  <a:txBody>
                    <a:bodyPr/>
                    <a:lstStyle/>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2019</a:t>
                      </a:r>
                    </a:p>
                  </a:txBody>
                  <a:tcPr/>
                </a:tc>
                <a:tc>
                  <a:txBody>
                    <a:bodyPr/>
                    <a:lstStyle/>
                    <a:p>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1. The document examines FPGA implementation of AES for 128-bit image encryption, with a proposed </a:t>
                      </a:r>
                    </a:p>
                    <a:p>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S-Box structure.</a:t>
                      </a:r>
                    </a:p>
                    <a:p>
                      <a:endParaRPr lang="en-US" sz="1400" b="0" i="0" kern="1200" dirty="0">
                        <a:solidFill>
                          <a:schemeClr val="dk1"/>
                        </a:solidFill>
                        <a:effectLst/>
                        <a:latin typeface="Times New Roman" panose="02020603050405020304" pitchFamily="18" charset="0"/>
                        <a:ea typeface="+mn-ea"/>
                        <a:cs typeface="Times New Roman" panose="02020603050405020304" pitchFamily="18" charset="0"/>
                      </a:endParaRPr>
                    </a:p>
                    <a:p>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2. It involves MATLAB for image data conversion, simulation with Model Sim-Altera 6.4a and Xilinx ISE, focusing on FPGA-based AES encryption.</a:t>
                      </a:r>
                    </a:p>
                  </a:txBody>
                  <a:tcPr/>
                </a:tc>
                <a:extLst>
                  <a:ext uri="{0D108BD9-81ED-4DB2-BD59-A6C34878D82A}">
                    <a16:rowId xmlns:a16="http://schemas.microsoft.com/office/drawing/2014/main" val="1317207559"/>
                  </a:ext>
                </a:extLst>
              </a:tr>
              <a:tr h="1506532">
                <a:tc>
                  <a:txBody>
                    <a:bodyPr/>
                    <a:lstStyle/>
                    <a:p>
                      <a:r>
                        <a:rPr lang="en-US" dirty="0">
                          <a:latin typeface="Times New Roman" panose="02020603050405020304" pitchFamily="18" charset="0"/>
                          <a:cs typeface="Times New Roman" panose="02020603050405020304" pitchFamily="18"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sz="1400" dirty="0">
                          <a:latin typeface="Times New Roman" panose="02020603050405020304" pitchFamily="18" charset="0"/>
                          <a:cs typeface="Times New Roman" panose="02020603050405020304" pitchFamily="18" charset="0"/>
                        </a:rPr>
                        <a:t>2D Image Encryption and Decryption using AES algorithm in spartan – 3E FPGA</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v-SE" sz="14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sv-SE" sz="14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v-SE" sz="1400" dirty="0">
                          <a:latin typeface="Times New Roman" panose="02020603050405020304" pitchFamily="18" charset="0"/>
                          <a:cs typeface="Times New Roman" panose="02020603050405020304" pitchFamily="18" charset="0"/>
                        </a:rPr>
                        <a:t>handrasekhar V1 , Ravi Babu T2 , PSN Bhaskar3 , Nihar Ranjan Panda4</a:t>
                      </a:r>
                      <a:endParaRPr lang="en-US" sz="1400"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2019</a:t>
                      </a:r>
                    </a:p>
                  </a:txBody>
                  <a:tcPr/>
                </a:tc>
                <a:tc>
                  <a:txBody>
                    <a:bodyPr/>
                    <a:lstStyle/>
                    <a:p>
                      <a:pPr marL="0" indent="0">
                        <a:buNone/>
                      </a:pPr>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1.The paper implements AES 128-bit core on</a:t>
                      </a:r>
                    </a:p>
                    <a:p>
                      <a:pPr marL="0" indent="0">
                        <a:buNone/>
                      </a:pPr>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Spartan-3E FPGA for 2D image encryption, utilizing UART for data transfer.</a:t>
                      </a:r>
                    </a:p>
                    <a:p>
                      <a:pPr marL="0" indent="0">
                        <a:buNone/>
                      </a:pPr>
                      <a:endParaRPr lang="en-US" sz="1400" b="0" i="0" kern="1200" dirty="0">
                        <a:solidFill>
                          <a:schemeClr val="dk1"/>
                        </a:solidFill>
                        <a:effectLst/>
                        <a:latin typeface="Times New Roman" panose="02020603050405020304" pitchFamily="18" charset="0"/>
                        <a:ea typeface="+mn-ea"/>
                        <a:cs typeface="Times New Roman" panose="02020603050405020304" pitchFamily="18" charset="0"/>
                      </a:endParaRPr>
                    </a:p>
                    <a:p>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2. It discusses AES specifics, FPGA blocks, and performance analysis, offering secure data transmission solutions for different sectors.</a:t>
                      </a:r>
                      <a:endParaRPr 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6633754"/>
                  </a:ext>
                </a:extLst>
              </a:tr>
            </a:tbl>
          </a:graphicData>
        </a:graphic>
      </p:graphicFrame>
      <p:sp>
        <p:nvSpPr>
          <p:cNvPr id="4" name="Date Placeholder 3">
            <a:extLst>
              <a:ext uri="{FF2B5EF4-FFF2-40B4-BE49-F238E27FC236}">
                <a16:creationId xmlns:a16="http://schemas.microsoft.com/office/drawing/2014/main" id="{CA5A8728-23E5-0CD4-FE61-FA0B0D11751A}"/>
              </a:ext>
            </a:extLst>
          </p:cNvPr>
          <p:cNvSpPr>
            <a:spLocks noGrp="1"/>
          </p:cNvSpPr>
          <p:nvPr>
            <p:ph type="dt" sz="half" idx="10"/>
          </p:nvPr>
        </p:nvSpPr>
        <p:spPr/>
        <p:txBody>
          <a:bodyPr/>
          <a:lstStyle/>
          <a:p>
            <a:fld id="{D31ADF9A-6B17-42DF-859B-3B5DBAAF8740}" type="datetime1">
              <a:rPr lang="en-IN" smtClean="0"/>
              <a:t>26-05-2024</a:t>
            </a:fld>
            <a:endParaRPr lang="en-IN"/>
          </a:p>
        </p:txBody>
      </p:sp>
      <p:sp>
        <p:nvSpPr>
          <p:cNvPr id="3" name="Slide Number Placeholder 2">
            <a:extLst>
              <a:ext uri="{FF2B5EF4-FFF2-40B4-BE49-F238E27FC236}">
                <a16:creationId xmlns:a16="http://schemas.microsoft.com/office/drawing/2014/main" id="{F8D94B65-4244-1276-C848-77CF0FE07375}"/>
              </a:ext>
            </a:extLst>
          </p:cNvPr>
          <p:cNvSpPr>
            <a:spLocks noGrp="1"/>
          </p:cNvSpPr>
          <p:nvPr>
            <p:ph type="sldNum" sz="quarter" idx="12"/>
          </p:nvPr>
        </p:nvSpPr>
        <p:spPr/>
        <p:txBody>
          <a:bodyPr/>
          <a:lstStyle/>
          <a:p>
            <a:fld id="{61E3BFED-9F84-4D5F-B4E4-248DC167C07C}" type="slidenum">
              <a:rPr lang="en-IN" smtClean="0"/>
              <a:t>11</a:t>
            </a:fld>
            <a:endParaRPr lang="en-IN"/>
          </a:p>
        </p:txBody>
      </p:sp>
      <p:sp>
        <p:nvSpPr>
          <p:cNvPr id="5" name="TextBox 4">
            <a:extLst>
              <a:ext uri="{FF2B5EF4-FFF2-40B4-BE49-F238E27FC236}">
                <a16:creationId xmlns:a16="http://schemas.microsoft.com/office/drawing/2014/main" id="{6F50A280-E601-FD24-DF5E-DDA566D33488}"/>
              </a:ext>
            </a:extLst>
          </p:cNvPr>
          <p:cNvSpPr txBox="1"/>
          <p:nvPr/>
        </p:nvSpPr>
        <p:spPr>
          <a:xfrm>
            <a:off x="5010539" y="85864"/>
            <a:ext cx="2761862" cy="523220"/>
          </a:xfrm>
          <a:prstGeom prst="rect">
            <a:avLst/>
          </a:prstGeom>
          <a:noFill/>
        </p:spPr>
        <p:txBody>
          <a:bodyPr wrap="square" rtlCol="0">
            <a:spAutoFit/>
          </a:bodyPr>
          <a:lstStyle/>
          <a:p>
            <a:r>
              <a:rPr lang="en-US" sz="2800" b="1" i="0" dirty="0">
                <a:solidFill>
                  <a:srgbClr val="FF0000"/>
                </a:solidFill>
                <a:effectLst/>
                <a:highlight>
                  <a:srgbClr val="FFFFFF"/>
                </a:highlight>
                <a:latin typeface="Times New Roman" panose="02020603050405020304" pitchFamily="18" charset="0"/>
                <a:cs typeface="Times New Roman" panose="02020603050405020304" pitchFamily="18" charset="0"/>
              </a:rPr>
              <a:t>CONT…..</a:t>
            </a:r>
            <a:endParaRPr lang="en-US" sz="2800" dirty="0"/>
          </a:p>
        </p:txBody>
      </p:sp>
    </p:spTree>
    <p:extLst>
      <p:ext uri="{BB962C8B-B14F-4D97-AF65-F5344CB8AC3E}">
        <p14:creationId xmlns:p14="http://schemas.microsoft.com/office/powerpoint/2010/main" val="1691689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Date Placeholder 14">
            <a:extLst>
              <a:ext uri="{FF2B5EF4-FFF2-40B4-BE49-F238E27FC236}">
                <a16:creationId xmlns:a16="http://schemas.microsoft.com/office/drawing/2014/main" id="{822CC7A3-0C2B-335F-A2E9-924C2B43D73B}"/>
              </a:ext>
            </a:extLst>
          </p:cNvPr>
          <p:cNvSpPr>
            <a:spLocks noGrp="1"/>
          </p:cNvSpPr>
          <p:nvPr>
            <p:ph type="dt" sz="half" idx="10"/>
          </p:nvPr>
        </p:nvSpPr>
        <p:spPr/>
        <p:txBody>
          <a:bodyPr/>
          <a:lstStyle/>
          <a:p>
            <a:fld id="{CD5B5C27-FF54-48B0-856B-468418D9519F}" type="datetime1">
              <a:rPr lang="en-IN" sz="1600" b="1" smtClean="0">
                <a:solidFill>
                  <a:schemeClr val="tx1"/>
                </a:solidFill>
                <a:latin typeface="Times New Roman" panose="02020603050405020304" pitchFamily="18" charset="0"/>
                <a:cs typeface="Times New Roman" panose="02020603050405020304" pitchFamily="18" charset="0"/>
              </a:rPr>
              <a:t>26-05-2024</a:t>
            </a:fld>
            <a:endParaRPr lang="en-IN" sz="1600" b="1" dirty="0">
              <a:solidFill>
                <a:schemeClr val="tx1"/>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7E80BE9B-6367-8824-8E87-A851BC00097E}"/>
              </a:ext>
            </a:extLst>
          </p:cNvPr>
          <p:cNvSpPr>
            <a:spLocks noGrp="1"/>
          </p:cNvSpPr>
          <p:nvPr>
            <p:ph type="sldNum" sz="quarter" idx="12"/>
          </p:nvPr>
        </p:nvSpPr>
        <p:spPr>
          <a:xfrm>
            <a:off x="8610600" y="6356351"/>
            <a:ext cx="2819400" cy="287046"/>
          </a:xfrm>
        </p:spPr>
        <p:txBody>
          <a:bodyPr/>
          <a:lstStyle/>
          <a:p>
            <a:fld id="{61E3BFED-9F84-4D5F-B4E4-248DC167C07C}" type="slidenum">
              <a:rPr lang="en-IN" sz="1600" b="1" smtClean="0">
                <a:solidFill>
                  <a:schemeClr val="tx1"/>
                </a:solidFill>
                <a:latin typeface="Times New Roman" panose="02020603050405020304" pitchFamily="18" charset="0"/>
                <a:cs typeface="Times New Roman" panose="02020603050405020304" pitchFamily="18" charset="0"/>
              </a:rPr>
              <a:t>12</a:t>
            </a:fld>
            <a:endParaRPr lang="en-IN" sz="1600" b="1" dirty="0">
              <a:solidFill>
                <a:schemeClr val="tx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A1C9785A-9873-2E3C-70ED-11D40BE9DCBE}"/>
              </a:ext>
            </a:extLst>
          </p:cNvPr>
          <p:cNvPicPr>
            <a:picLocks noChangeAspect="1"/>
          </p:cNvPicPr>
          <p:nvPr/>
        </p:nvPicPr>
        <p:blipFill>
          <a:blip r:embed="rId2"/>
          <a:stretch>
            <a:fillRect/>
          </a:stretch>
        </p:blipFill>
        <p:spPr>
          <a:xfrm>
            <a:off x="605839" y="2247839"/>
            <a:ext cx="11407806" cy="1292562"/>
          </a:xfrm>
          <a:prstGeom prst="rect">
            <a:avLst/>
          </a:prstGeom>
        </p:spPr>
      </p:pic>
      <p:sp>
        <p:nvSpPr>
          <p:cNvPr id="4" name="TextBox 3">
            <a:extLst>
              <a:ext uri="{FF2B5EF4-FFF2-40B4-BE49-F238E27FC236}">
                <a16:creationId xmlns:a16="http://schemas.microsoft.com/office/drawing/2014/main" id="{C467D9D9-B1EF-2CFB-7830-FF941C718542}"/>
              </a:ext>
            </a:extLst>
          </p:cNvPr>
          <p:cNvSpPr txBox="1"/>
          <p:nvPr/>
        </p:nvSpPr>
        <p:spPr>
          <a:xfrm>
            <a:off x="1738126" y="2919012"/>
            <a:ext cx="1620197"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MATLAB</a:t>
            </a:r>
          </a:p>
        </p:txBody>
      </p:sp>
      <p:sp>
        <p:nvSpPr>
          <p:cNvPr id="5" name="TextBox 4">
            <a:extLst>
              <a:ext uri="{FF2B5EF4-FFF2-40B4-BE49-F238E27FC236}">
                <a16:creationId xmlns:a16="http://schemas.microsoft.com/office/drawing/2014/main" id="{AAB2A8B1-0E7E-2B67-B774-9D0DAABF290C}"/>
              </a:ext>
            </a:extLst>
          </p:cNvPr>
          <p:cNvSpPr txBox="1"/>
          <p:nvPr/>
        </p:nvSpPr>
        <p:spPr>
          <a:xfrm>
            <a:off x="3726281" y="2894120"/>
            <a:ext cx="1522541"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AES CORE</a:t>
            </a:r>
          </a:p>
        </p:txBody>
      </p:sp>
      <p:sp>
        <p:nvSpPr>
          <p:cNvPr id="6" name="TextBox 5">
            <a:extLst>
              <a:ext uri="{FF2B5EF4-FFF2-40B4-BE49-F238E27FC236}">
                <a16:creationId xmlns:a16="http://schemas.microsoft.com/office/drawing/2014/main" id="{FDA5E656-300B-8C96-E6DC-9E17E9161026}"/>
              </a:ext>
            </a:extLst>
          </p:cNvPr>
          <p:cNvSpPr txBox="1"/>
          <p:nvPr/>
        </p:nvSpPr>
        <p:spPr>
          <a:xfrm>
            <a:off x="5966434" y="2903623"/>
            <a:ext cx="868262"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FPGA</a:t>
            </a:r>
          </a:p>
        </p:txBody>
      </p:sp>
      <p:sp>
        <p:nvSpPr>
          <p:cNvPr id="7" name="TextBox 6">
            <a:extLst>
              <a:ext uri="{FF2B5EF4-FFF2-40B4-BE49-F238E27FC236}">
                <a16:creationId xmlns:a16="http://schemas.microsoft.com/office/drawing/2014/main" id="{FF7AF338-C17B-3879-B95E-3A838DDB49B6}"/>
              </a:ext>
            </a:extLst>
          </p:cNvPr>
          <p:cNvSpPr txBox="1"/>
          <p:nvPr/>
        </p:nvSpPr>
        <p:spPr>
          <a:xfrm>
            <a:off x="7715716" y="2909410"/>
            <a:ext cx="1471993"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KEYBOARD</a:t>
            </a:r>
          </a:p>
        </p:txBody>
      </p:sp>
      <p:sp>
        <p:nvSpPr>
          <p:cNvPr id="9" name="TextBox 8">
            <a:extLst>
              <a:ext uri="{FF2B5EF4-FFF2-40B4-BE49-F238E27FC236}">
                <a16:creationId xmlns:a16="http://schemas.microsoft.com/office/drawing/2014/main" id="{D67FF079-E131-56C8-8173-8EC03BFC2E63}"/>
              </a:ext>
            </a:extLst>
          </p:cNvPr>
          <p:cNvSpPr txBox="1"/>
          <p:nvPr/>
        </p:nvSpPr>
        <p:spPr>
          <a:xfrm>
            <a:off x="9897186" y="2919012"/>
            <a:ext cx="1293418"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MATLAB</a:t>
            </a:r>
          </a:p>
        </p:txBody>
      </p:sp>
      <p:sp>
        <p:nvSpPr>
          <p:cNvPr id="10" name="TextBox 9">
            <a:extLst>
              <a:ext uri="{FF2B5EF4-FFF2-40B4-BE49-F238E27FC236}">
                <a16:creationId xmlns:a16="http://schemas.microsoft.com/office/drawing/2014/main" id="{ACADFA03-1A87-E17A-AD12-F2F2F47608BC}"/>
              </a:ext>
            </a:extLst>
          </p:cNvPr>
          <p:cNvSpPr txBox="1"/>
          <p:nvPr/>
        </p:nvSpPr>
        <p:spPr>
          <a:xfrm>
            <a:off x="322555" y="2018809"/>
            <a:ext cx="1080367"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IMAGE</a:t>
            </a:r>
          </a:p>
        </p:txBody>
      </p:sp>
      <p:sp>
        <p:nvSpPr>
          <p:cNvPr id="11" name="TextBox 10">
            <a:extLst>
              <a:ext uri="{FF2B5EF4-FFF2-40B4-BE49-F238E27FC236}">
                <a16:creationId xmlns:a16="http://schemas.microsoft.com/office/drawing/2014/main" id="{97EE2C46-7BC6-1C11-B79E-A8F702FA33ED}"/>
              </a:ext>
            </a:extLst>
          </p:cNvPr>
          <p:cNvSpPr txBox="1"/>
          <p:nvPr/>
        </p:nvSpPr>
        <p:spPr>
          <a:xfrm>
            <a:off x="11154509" y="3146580"/>
            <a:ext cx="1471994" cy="523220"/>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ORIGINAL IMAGE</a:t>
            </a:r>
          </a:p>
        </p:txBody>
      </p:sp>
      <p:sp>
        <p:nvSpPr>
          <p:cNvPr id="12" name="TextBox 11">
            <a:extLst>
              <a:ext uri="{FF2B5EF4-FFF2-40B4-BE49-F238E27FC236}">
                <a16:creationId xmlns:a16="http://schemas.microsoft.com/office/drawing/2014/main" id="{05E7A54C-48AA-F5EA-1932-054D8380EF6F}"/>
              </a:ext>
            </a:extLst>
          </p:cNvPr>
          <p:cNvSpPr txBox="1"/>
          <p:nvPr/>
        </p:nvSpPr>
        <p:spPr>
          <a:xfrm>
            <a:off x="4487551" y="662699"/>
            <a:ext cx="3506088" cy="523220"/>
          </a:xfrm>
          <a:prstGeom prst="rect">
            <a:avLst/>
          </a:prstGeom>
          <a:noFill/>
        </p:spPr>
        <p:txBody>
          <a:bodyPr wrap="non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EXISTING SYSTEM</a:t>
            </a:r>
          </a:p>
        </p:txBody>
      </p:sp>
      <p:cxnSp>
        <p:nvCxnSpPr>
          <p:cNvPr id="30" name="Connector: Elbow 29">
            <a:extLst>
              <a:ext uri="{FF2B5EF4-FFF2-40B4-BE49-F238E27FC236}">
                <a16:creationId xmlns:a16="http://schemas.microsoft.com/office/drawing/2014/main" id="{A194361C-3652-A643-A1A1-049328580872}"/>
              </a:ext>
            </a:extLst>
          </p:cNvPr>
          <p:cNvCxnSpPr>
            <a:cxnSpLocks/>
          </p:cNvCxnSpPr>
          <p:nvPr/>
        </p:nvCxnSpPr>
        <p:spPr>
          <a:xfrm rot="5400000" flipH="1" flipV="1">
            <a:off x="2873321" y="3268852"/>
            <a:ext cx="715377" cy="304271"/>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32" name="Connector: Elbow 31">
            <a:extLst>
              <a:ext uri="{FF2B5EF4-FFF2-40B4-BE49-F238E27FC236}">
                <a16:creationId xmlns:a16="http://schemas.microsoft.com/office/drawing/2014/main" id="{C55B7428-796A-EF59-40CA-7180DDED383E}"/>
              </a:ext>
            </a:extLst>
          </p:cNvPr>
          <p:cNvCxnSpPr>
            <a:cxnSpLocks/>
          </p:cNvCxnSpPr>
          <p:nvPr/>
        </p:nvCxnSpPr>
        <p:spPr>
          <a:xfrm>
            <a:off x="1646223" y="3416010"/>
            <a:ext cx="427216" cy="285974"/>
          </a:xfrm>
          <a:prstGeom prst="bentConnector3">
            <a:avLst>
              <a:gd name="adj1" fmla="val 30343"/>
            </a:avLst>
          </a:prstGeom>
          <a:ln>
            <a:tailEnd type="triangle"/>
          </a:ln>
        </p:spPr>
        <p:style>
          <a:lnRef idx="2">
            <a:schemeClr val="dk1"/>
          </a:lnRef>
          <a:fillRef idx="0">
            <a:schemeClr val="dk1"/>
          </a:fillRef>
          <a:effectRef idx="1">
            <a:schemeClr val="dk1"/>
          </a:effectRef>
          <a:fontRef idx="minor">
            <a:schemeClr val="tx1"/>
          </a:fontRef>
        </p:style>
      </p:cxnSp>
      <p:sp>
        <p:nvSpPr>
          <p:cNvPr id="37" name="TextBox 36">
            <a:extLst>
              <a:ext uri="{FF2B5EF4-FFF2-40B4-BE49-F238E27FC236}">
                <a16:creationId xmlns:a16="http://schemas.microsoft.com/office/drawing/2014/main" id="{6ED379D3-F31C-7449-DAC7-6D49B388B302}"/>
              </a:ext>
            </a:extLst>
          </p:cNvPr>
          <p:cNvSpPr txBox="1"/>
          <p:nvPr/>
        </p:nvSpPr>
        <p:spPr>
          <a:xfrm>
            <a:off x="762897" y="2711307"/>
            <a:ext cx="720012" cy="400110"/>
          </a:xfrm>
          <a:prstGeom prst="rect">
            <a:avLst/>
          </a:prstGeom>
          <a:noFill/>
        </p:spPr>
        <p:txBody>
          <a:bodyPr wrap="square">
            <a:spAutoFit/>
          </a:bodyPr>
          <a:lstStyle/>
          <a:p>
            <a:r>
              <a:rPr lang="en-US" sz="1000" b="1" dirty="0">
                <a:latin typeface="Times New Roman" panose="02020603050405020304" pitchFamily="18" charset="0"/>
                <a:cs typeface="Times New Roman" panose="02020603050405020304" pitchFamily="18" charset="0"/>
              </a:rPr>
              <a:t>Read the  image</a:t>
            </a:r>
          </a:p>
        </p:txBody>
      </p:sp>
      <p:sp>
        <p:nvSpPr>
          <p:cNvPr id="39" name="TextBox 38">
            <a:extLst>
              <a:ext uri="{FF2B5EF4-FFF2-40B4-BE49-F238E27FC236}">
                <a16:creationId xmlns:a16="http://schemas.microsoft.com/office/drawing/2014/main" id="{D176B33F-4299-80E0-D191-B967FC29FE8A}"/>
              </a:ext>
            </a:extLst>
          </p:cNvPr>
          <p:cNvSpPr txBox="1"/>
          <p:nvPr/>
        </p:nvSpPr>
        <p:spPr>
          <a:xfrm>
            <a:off x="1951694" y="3540401"/>
            <a:ext cx="1287625" cy="338554"/>
          </a:xfrm>
          <a:prstGeom prst="rect">
            <a:avLst/>
          </a:prstGeom>
          <a:noFill/>
        </p:spPr>
        <p:txBody>
          <a:bodyPr wrap="square">
            <a:spAutoFit/>
          </a:bodyPr>
          <a:lstStyle/>
          <a:p>
            <a:r>
              <a:rPr lang="en-US" sz="1600" b="1" dirty="0">
                <a:effectLst/>
                <a:latin typeface="Times New Roman" panose="02020603050405020304" pitchFamily="18" charset="0"/>
                <a:ea typeface="Calibri" panose="020F0502020204030204" pitchFamily="34" charset="0"/>
              </a:rPr>
              <a:t>1024^1024</a:t>
            </a:r>
            <a:endParaRPr lang="en-US" sz="1600" b="1" dirty="0"/>
          </a:p>
        </p:txBody>
      </p:sp>
      <p:cxnSp>
        <p:nvCxnSpPr>
          <p:cNvPr id="44" name="Straight Connector 43">
            <a:extLst>
              <a:ext uri="{FF2B5EF4-FFF2-40B4-BE49-F238E27FC236}">
                <a16:creationId xmlns:a16="http://schemas.microsoft.com/office/drawing/2014/main" id="{A8C19E1E-7D16-E56B-2AF4-9062270C386C}"/>
              </a:ext>
            </a:extLst>
          </p:cNvPr>
          <p:cNvCxnSpPr/>
          <p:nvPr/>
        </p:nvCxnSpPr>
        <p:spPr>
          <a:xfrm>
            <a:off x="2934117" y="3770590"/>
            <a:ext cx="144757" cy="0"/>
          </a:xfrm>
          <a:prstGeom prst="line">
            <a:avLst/>
          </a:prstGeom>
        </p:spPr>
        <p:style>
          <a:lnRef idx="2">
            <a:schemeClr val="dk1"/>
          </a:lnRef>
          <a:fillRef idx="0">
            <a:schemeClr val="dk1"/>
          </a:fillRef>
          <a:effectRef idx="1">
            <a:schemeClr val="dk1"/>
          </a:effectRef>
          <a:fontRef idx="minor">
            <a:schemeClr val="tx1"/>
          </a:fontRef>
        </p:style>
      </p:cxnSp>
      <p:sp>
        <p:nvSpPr>
          <p:cNvPr id="45" name="Arrow: Down 44">
            <a:extLst>
              <a:ext uri="{FF2B5EF4-FFF2-40B4-BE49-F238E27FC236}">
                <a16:creationId xmlns:a16="http://schemas.microsoft.com/office/drawing/2014/main" id="{7C71258D-88BE-EFFA-BABC-E03A8700BE8F}"/>
              </a:ext>
            </a:extLst>
          </p:cNvPr>
          <p:cNvSpPr/>
          <p:nvPr/>
        </p:nvSpPr>
        <p:spPr>
          <a:xfrm>
            <a:off x="3974525" y="3416011"/>
            <a:ext cx="484632" cy="193052"/>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TextBox 46">
            <a:extLst>
              <a:ext uri="{FF2B5EF4-FFF2-40B4-BE49-F238E27FC236}">
                <a16:creationId xmlns:a16="http://schemas.microsoft.com/office/drawing/2014/main" id="{3A4F3534-224C-0586-B777-36C37DCC8FAA}"/>
              </a:ext>
            </a:extLst>
          </p:cNvPr>
          <p:cNvSpPr txBox="1"/>
          <p:nvPr/>
        </p:nvSpPr>
        <p:spPr>
          <a:xfrm>
            <a:off x="3717599" y="3571842"/>
            <a:ext cx="1341577" cy="738664"/>
          </a:xfrm>
          <a:prstGeom prst="rect">
            <a:avLst/>
          </a:prstGeom>
          <a:noFill/>
        </p:spPr>
        <p:txBody>
          <a:bodyPr wrap="square">
            <a:spAutoFit/>
          </a:bodyPr>
          <a:lstStyle/>
          <a:p>
            <a:r>
              <a:rPr lang="en-US" sz="1400" b="1" dirty="0">
                <a:latin typeface="Times New Roman" panose="02020603050405020304" pitchFamily="18" charset="0"/>
                <a:cs typeface="Times New Roman" panose="02020603050405020304" pitchFamily="18" charset="0"/>
              </a:rPr>
              <a:t>encryption </a:t>
            </a:r>
          </a:p>
          <a:p>
            <a:r>
              <a:rPr lang="en-US" sz="1400" b="1" dirty="0">
                <a:latin typeface="Times New Roman" panose="02020603050405020304" pitchFamily="18" charset="0"/>
                <a:cs typeface="Times New Roman" panose="02020603050405020304" pitchFamily="18" charset="0"/>
              </a:rPr>
              <a:t>&amp; decryption in Verilog code</a:t>
            </a:r>
          </a:p>
        </p:txBody>
      </p:sp>
      <p:sp>
        <p:nvSpPr>
          <p:cNvPr id="48" name="TextBox 47">
            <a:extLst>
              <a:ext uri="{FF2B5EF4-FFF2-40B4-BE49-F238E27FC236}">
                <a16:creationId xmlns:a16="http://schemas.microsoft.com/office/drawing/2014/main" id="{D39E6E3B-D68A-F7DD-D7D8-BBE08C43ADCB}"/>
              </a:ext>
            </a:extLst>
          </p:cNvPr>
          <p:cNvSpPr txBox="1"/>
          <p:nvPr/>
        </p:nvSpPr>
        <p:spPr>
          <a:xfrm>
            <a:off x="5411774" y="1920148"/>
            <a:ext cx="1008609" cy="246221"/>
          </a:xfrm>
          <a:prstGeom prst="rect">
            <a:avLst/>
          </a:prstGeom>
          <a:noFill/>
        </p:spPr>
        <p:txBody>
          <a:bodyPr wrap="none" rtlCol="0">
            <a:spAutoFit/>
          </a:bodyPr>
          <a:lstStyle/>
          <a:p>
            <a:r>
              <a:rPr lang="en-US" sz="1000" b="1" dirty="0">
                <a:latin typeface="Times New Roman" panose="02020603050405020304" pitchFamily="18" charset="0"/>
                <a:cs typeface="Times New Roman" panose="02020603050405020304" pitchFamily="18" charset="0"/>
              </a:rPr>
              <a:t>decrypted data</a:t>
            </a:r>
          </a:p>
        </p:txBody>
      </p:sp>
      <p:cxnSp>
        <p:nvCxnSpPr>
          <p:cNvPr id="50" name="Connector: Elbow 49">
            <a:extLst>
              <a:ext uri="{FF2B5EF4-FFF2-40B4-BE49-F238E27FC236}">
                <a16:creationId xmlns:a16="http://schemas.microsoft.com/office/drawing/2014/main" id="{07E78D44-B671-7951-81DC-46D9402D5A82}"/>
              </a:ext>
            </a:extLst>
          </p:cNvPr>
          <p:cNvCxnSpPr>
            <a:cxnSpLocks/>
          </p:cNvCxnSpPr>
          <p:nvPr/>
        </p:nvCxnSpPr>
        <p:spPr>
          <a:xfrm rot="5400000" flipH="1" flipV="1">
            <a:off x="4829897" y="2441459"/>
            <a:ext cx="945150" cy="266626"/>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57" name="Connector: Elbow 56">
            <a:extLst>
              <a:ext uri="{FF2B5EF4-FFF2-40B4-BE49-F238E27FC236}">
                <a16:creationId xmlns:a16="http://schemas.microsoft.com/office/drawing/2014/main" id="{332DDC8A-FC61-B722-5C9A-563B3F2DDA4E}"/>
              </a:ext>
            </a:extLst>
          </p:cNvPr>
          <p:cNvCxnSpPr>
            <a:cxnSpLocks/>
            <a:stCxn id="48" idx="3"/>
          </p:cNvCxnSpPr>
          <p:nvPr/>
        </p:nvCxnSpPr>
        <p:spPr>
          <a:xfrm>
            <a:off x="6420383" y="2043259"/>
            <a:ext cx="223841" cy="686111"/>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
        <p:nvSpPr>
          <p:cNvPr id="59" name="Arrow: Down 58">
            <a:extLst>
              <a:ext uri="{FF2B5EF4-FFF2-40B4-BE49-F238E27FC236}">
                <a16:creationId xmlns:a16="http://schemas.microsoft.com/office/drawing/2014/main" id="{505F6E44-0879-6E7B-9858-7153EB42E971}"/>
              </a:ext>
            </a:extLst>
          </p:cNvPr>
          <p:cNvSpPr/>
          <p:nvPr/>
        </p:nvSpPr>
        <p:spPr>
          <a:xfrm>
            <a:off x="6080855" y="3416009"/>
            <a:ext cx="484632" cy="413865"/>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TextBox 59">
            <a:extLst>
              <a:ext uri="{FF2B5EF4-FFF2-40B4-BE49-F238E27FC236}">
                <a16:creationId xmlns:a16="http://schemas.microsoft.com/office/drawing/2014/main" id="{57F5E966-A352-C71C-CB09-4B24EBA44A96}"/>
              </a:ext>
            </a:extLst>
          </p:cNvPr>
          <p:cNvSpPr txBox="1"/>
          <p:nvPr/>
        </p:nvSpPr>
        <p:spPr>
          <a:xfrm>
            <a:off x="5608396" y="3799199"/>
            <a:ext cx="1542815" cy="738664"/>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supports for both hardware and software system</a:t>
            </a:r>
          </a:p>
        </p:txBody>
      </p:sp>
      <p:sp>
        <p:nvSpPr>
          <p:cNvPr id="61" name="Arrow: Down 60">
            <a:extLst>
              <a:ext uri="{FF2B5EF4-FFF2-40B4-BE49-F238E27FC236}">
                <a16:creationId xmlns:a16="http://schemas.microsoft.com/office/drawing/2014/main" id="{61227AC8-5EE6-1181-C66E-9C00D29E38F1}"/>
              </a:ext>
            </a:extLst>
          </p:cNvPr>
          <p:cNvSpPr/>
          <p:nvPr/>
        </p:nvSpPr>
        <p:spPr>
          <a:xfrm>
            <a:off x="6080855" y="4537864"/>
            <a:ext cx="484632" cy="378988"/>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2" name="TextBox 61">
            <a:extLst>
              <a:ext uri="{FF2B5EF4-FFF2-40B4-BE49-F238E27FC236}">
                <a16:creationId xmlns:a16="http://schemas.microsoft.com/office/drawing/2014/main" id="{76B496AA-EF38-0BD0-519B-7EBF18FAA151}"/>
              </a:ext>
            </a:extLst>
          </p:cNvPr>
          <p:cNvSpPr txBox="1"/>
          <p:nvPr/>
        </p:nvSpPr>
        <p:spPr>
          <a:xfrm>
            <a:off x="5344482" y="4909800"/>
            <a:ext cx="2239347" cy="1446550"/>
          </a:xfrm>
          <a:prstGeom prst="rect">
            <a:avLst/>
          </a:prstGeom>
          <a:noFill/>
        </p:spPr>
        <p:txBody>
          <a:bodyPr wrap="square" rtlCol="0">
            <a:spAutoFit/>
          </a:bodyPr>
          <a:lstStyle/>
          <a:p>
            <a:r>
              <a:rPr lang="en-US" sz="1100" b="1" dirty="0">
                <a:latin typeface="Times New Roman" panose="02020603050405020304" pitchFamily="18" charset="0"/>
                <a:cs typeface="Times New Roman" panose="02020603050405020304" pitchFamily="18" charset="0"/>
              </a:rPr>
              <a:t>symmetric key(secret key), same key used in both transmitter and receiver side.</a:t>
            </a:r>
          </a:p>
          <a:p>
            <a:endParaRPr lang="en-US" sz="1100" b="1" dirty="0">
              <a:latin typeface="Times New Roman" panose="02020603050405020304" pitchFamily="18" charset="0"/>
              <a:cs typeface="Times New Roman" panose="02020603050405020304" pitchFamily="18" charset="0"/>
            </a:endParaRPr>
          </a:p>
          <a:p>
            <a:r>
              <a:rPr lang="en-US" sz="1100" b="1" dirty="0">
                <a:latin typeface="Times New Roman" panose="02020603050405020304" pitchFamily="18" charset="0"/>
                <a:cs typeface="Times New Roman" panose="02020603050405020304" pitchFamily="18" charset="0"/>
              </a:rPr>
              <a:t>When key matches at the receiver side the output can be on FPGA and these values are displayed on LCD</a:t>
            </a:r>
            <a:r>
              <a:rPr lang="en-US" sz="1000" b="1" dirty="0">
                <a:latin typeface="Times New Roman" panose="02020603050405020304" pitchFamily="18" charset="0"/>
                <a:cs typeface="Times New Roman" panose="02020603050405020304" pitchFamily="18" charset="0"/>
              </a:rPr>
              <a:t>.</a:t>
            </a:r>
          </a:p>
        </p:txBody>
      </p:sp>
      <p:sp>
        <p:nvSpPr>
          <p:cNvPr id="64" name="TextBox 63">
            <a:extLst>
              <a:ext uri="{FF2B5EF4-FFF2-40B4-BE49-F238E27FC236}">
                <a16:creationId xmlns:a16="http://schemas.microsoft.com/office/drawing/2014/main" id="{424F22D2-1A15-703E-EE6D-8502EC685798}"/>
              </a:ext>
            </a:extLst>
          </p:cNvPr>
          <p:cNvSpPr txBox="1"/>
          <p:nvPr/>
        </p:nvSpPr>
        <p:spPr>
          <a:xfrm>
            <a:off x="7775028" y="3834433"/>
            <a:ext cx="1542815" cy="738664"/>
          </a:xfrm>
          <a:prstGeom prst="rect">
            <a:avLst/>
          </a:prstGeom>
          <a:noFill/>
        </p:spPr>
        <p:txBody>
          <a:bodyPr wrap="square">
            <a:spAutoFit/>
          </a:bodyPr>
          <a:lstStyle/>
          <a:p>
            <a:r>
              <a:rPr lang="en-US" sz="1400" b="1" dirty="0">
                <a:latin typeface="Times New Roman" panose="02020603050405020304" pitchFamily="18" charset="0"/>
                <a:cs typeface="Times New Roman" panose="02020603050405020304" pitchFamily="18" charset="0"/>
              </a:rPr>
              <a:t>used to input the key that is symmetric key.</a:t>
            </a:r>
          </a:p>
        </p:txBody>
      </p:sp>
      <p:sp>
        <p:nvSpPr>
          <p:cNvPr id="67" name="Arrow: Down 66">
            <a:extLst>
              <a:ext uri="{FF2B5EF4-FFF2-40B4-BE49-F238E27FC236}">
                <a16:creationId xmlns:a16="http://schemas.microsoft.com/office/drawing/2014/main" id="{AFC4481B-6C86-82E8-31F9-E5B666CF316B}"/>
              </a:ext>
            </a:extLst>
          </p:cNvPr>
          <p:cNvSpPr/>
          <p:nvPr/>
        </p:nvSpPr>
        <p:spPr>
          <a:xfrm>
            <a:off x="8061803" y="3421746"/>
            <a:ext cx="484632" cy="356930"/>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16C6213C-F59B-2E03-E7C8-D6E1CA45FA63}"/>
              </a:ext>
            </a:extLst>
          </p:cNvPr>
          <p:cNvCxnSpPr>
            <a:cxnSpLocks/>
          </p:cNvCxnSpPr>
          <p:nvPr/>
        </p:nvCxnSpPr>
        <p:spPr>
          <a:xfrm flipH="1">
            <a:off x="13069088" y="4882173"/>
            <a:ext cx="361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31231524-BD8A-35C7-4A2A-5761D9318F07}"/>
              </a:ext>
            </a:extLst>
          </p:cNvPr>
          <p:cNvCxnSpPr>
            <a:cxnSpLocks/>
          </p:cNvCxnSpPr>
          <p:nvPr/>
        </p:nvCxnSpPr>
        <p:spPr>
          <a:xfrm rot="16200000" flipV="1">
            <a:off x="6118590" y="4303068"/>
            <a:ext cx="2946946" cy="502431"/>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1EDD1B75-C4E6-68F0-E27D-216390C090E5}"/>
              </a:ext>
            </a:extLst>
          </p:cNvPr>
          <p:cNvCxnSpPr>
            <a:cxnSpLocks/>
          </p:cNvCxnSpPr>
          <p:nvPr/>
        </p:nvCxnSpPr>
        <p:spPr>
          <a:xfrm>
            <a:off x="7506613" y="6027757"/>
            <a:ext cx="336666" cy="0"/>
          </a:xfrm>
          <a:prstGeom prst="line">
            <a:avLst/>
          </a:prstGeom>
        </p:spPr>
        <p:style>
          <a:lnRef idx="2">
            <a:schemeClr val="dk1"/>
          </a:lnRef>
          <a:fillRef idx="0">
            <a:schemeClr val="dk1"/>
          </a:fillRef>
          <a:effectRef idx="1">
            <a:schemeClr val="dk1"/>
          </a:effectRef>
          <a:fontRef idx="minor">
            <a:schemeClr val="tx1"/>
          </a:fontRef>
        </p:style>
      </p:cxnSp>
      <p:cxnSp>
        <p:nvCxnSpPr>
          <p:cNvPr id="86" name="Connector: Elbow 85">
            <a:extLst>
              <a:ext uri="{FF2B5EF4-FFF2-40B4-BE49-F238E27FC236}">
                <a16:creationId xmlns:a16="http://schemas.microsoft.com/office/drawing/2014/main" id="{5D28E0AB-EF86-7B90-9702-B1E8EC6114E0}"/>
              </a:ext>
            </a:extLst>
          </p:cNvPr>
          <p:cNvCxnSpPr>
            <a:cxnSpLocks/>
          </p:cNvCxnSpPr>
          <p:nvPr/>
        </p:nvCxnSpPr>
        <p:spPr>
          <a:xfrm rot="5400000" flipH="1" flipV="1">
            <a:off x="9526924" y="3482272"/>
            <a:ext cx="881506" cy="774962"/>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98" name="Straight Connector 97">
            <a:extLst>
              <a:ext uri="{FF2B5EF4-FFF2-40B4-BE49-F238E27FC236}">
                <a16:creationId xmlns:a16="http://schemas.microsoft.com/office/drawing/2014/main" id="{60CDCBEC-2854-0542-901C-B3A6CCF66A6B}"/>
              </a:ext>
            </a:extLst>
          </p:cNvPr>
          <p:cNvCxnSpPr>
            <a:cxnSpLocks/>
          </p:cNvCxnSpPr>
          <p:nvPr/>
        </p:nvCxnSpPr>
        <p:spPr>
          <a:xfrm>
            <a:off x="8899056" y="4291720"/>
            <a:ext cx="681140" cy="12931"/>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362826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73C434-B76E-6168-092D-0F16C5D4C7D0}"/>
              </a:ext>
            </a:extLst>
          </p:cNvPr>
          <p:cNvSpPr>
            <a:spLocks noGrp="1"/>
          </p:cNvSpPr>
          <p:nvPr>
            <p:ph type="dt" sz="half" idx="10"/>
          </p:nvPr>
        </p:nvSpPr>
        <p:spPr/>
        <p:txBody>
          <a:bodyPr/>
          <a:lstStyle/>
          <a:p>
            <a:fld id="{F81244A9-3B2D-4720-8D04-47D2B11805D7}" type="datetime1">
              <a:rPr lang="en-IN" smtClean="0"/>
              <a:t>26-05-2024</a:t>
            </a:fld>
            <a:endParaRPr lang="en-IN"/>
          </a:p>
        </p:txBody>
      </p:sp>
      <p:sp>
        <p:nvSpPr>
          <p:cNvPr id="3" name="Slide Number Placeholder 2">
            <a:extLst>
              <a:ext uri="{FF2B5EF4-FFF2-40B4-BE49-F238E27FC236}">
                <a16:creationId xmlns:a16="http://schemas.microsoft.com/office/drawing/2014/main" id="{906C423B-2040-4E95-81CD-3D2E85E7037D}"/>
              </a:ext>
            </a:extLst>
          </p:cNvPr>
          <p:cNvSpPr>
            <a:spLocks noGrp="1"/>
          </p:cNvSpPr>
          <p:nvPr>
            <p:ph type="sldNum" sz="quarter" idx="12"/>
          </p:nvPr>
        </p:nvSpPr>
        <p:spPr/>
        <p:txBody>
          <a:bodyPr/>
          <a:lstStyle/>
          <a:p>
            <a:fld id="{61E3BFED-9F84-4D5F-B4E4-248DC167C07C}" type="slidenum">
              <a:rPr lang="en-IN" smtClean="0"/>
              <a:t>13</a:t>
            </a:fld>
            <a:endParaRPr lang="en-IN"/>
          </a:p>
        </p:txBody>
      </p:sp>
      <p:sp>
        <p:nvSpPr>
          <p:cNvPr id="5" name="TextBox 4">
            <a:extLst>
              <a:ext uri="{FF2B5EF4-FFF2-40B4-BE49-F238E27FC236}">
                <a16:creationId xmlns:a16="http://schemas.microsoft.com/office/drawing/2014/main" id="{14F62C19-236F-5510-9556-1AA596805B5A}"/>
              </a:ext>
            </a:extLst>
          </p:cNvPr>
          <p:cNvSpPr txBox="1"/>
          <p:nvPr/>
        </p:nvSpPr>
        <p:spPr>
          <a:xfrm>
            <a:off x="2738409" y="0"/>
            <a:ext cx="6901467" cy="661207"/>
          </a:xfrm>
          <a:prstGeom prst="rect">
            <a:avLst/>
          </a:prstGeom>
          <a:noFill/>
        </p:spPr>
        <p:txBody>
          <a:bodyPr wrap="square">
            <a:spAutoFit/>
          </a:bodyPr>
          <a:lstStyle/>
          <a:p>
            <a:pPr>
              <a:lnSpc>
                <a:spcPct val="150000"/>
              </a:lnSpc>
            </a:pPr>
            <a:r>
              <a:rPr lang="en-IN" sz="2800" b="1" dirty="0">
                <a:solidFill>
                  <a:srgbClr val="FF0000"/>
                </a:solidFill>
                <a:latin typeface="Times New Roman" panose="02020603050405020304" pitchFamily="18" charset="0"/>
                <a:cs typeface="Times New Roman" panose="02020603050405020304" pitchFamily="18" charset="0"/>
              </a:rPr>
              <a:t>CHALLENGES IN EXISTING SYSTEM</a:t>
            </a:r>
          </a:p>
        </p:txBody>
      </p:sp>
      <p:sp>
        <p:nvSpPr>
          <p:cNvPr id="8" name="TextBox 7">
            <a:extLst>
              <a:ext uri="{FF2B5EF4-FFF2-40B4-BE49-F238E27FC236}">
                <a16:creationId xmlns:a16="http://schemas.microsoft.com/office/drawing/2014/main" id="{5AEDB9D3-3C13-08E9-93DF-EA51C0D9307E}"/>
              </a:ext>
            </a:extLst>
          </p:cNvPr>
          <p:cNvSpPr txBox="1"/>
          <p:nvPr/>
        </p:nvSpPr>
        <p:spPr>
          <a:xfrm>
            <a:off x="211129" y="661207"/>
            <a:ext cx="11754729" cy="5632949"/>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The challenges are :</a:t>
            </a:r>
          </a:p>
          <a:p>
            <a:endParaRPr lang="en-US" dirty="0"/>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Ensuring the security of digital images during transmission and storage to protect important data and image communication.</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Preventing unauthorized access to confidential image data through effective encryption and decryption methods.</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Developing Verilog code to implement AES for image encryption and decryption.</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Synthesizing and simulating the AES algorithm on the FPGA family of Spartan-6 using Xilinx ISE 12.4 tool.</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Achieving a high maximum frequency of 165.462MHz and a throughput of 252.132Mbit/sec for image encryption and decryption.</a:t>
            </a:r>
          </a:p>
          <a:p>
            <a:pPr marL="285750" indent="-285750">
              <a:lnSpc>
                <a:spcPct val="150000"/>
              </a:lnSpc>
              <a:buFont typeface="Arial" panose="020B0604020202020204" pitchFamily="34" charset="0"/>
              <a:buChar char="•"/>
            </a:pPr>
            <a:r>
              <a:rPr lang="en-US" sz="2000" b="0" i="0" dirty="0">
                <a:solidFill>
                  <a:srgbClr val="0D0D0D"/>
                </a:solidFill>
                <a:effectLst/>
                <a:latin typeface="Times New Roman" panose="02020603050405020304" pitchFamily="18" charset="0"/>
                <a:cs typeface="Times New Roman" panose="02020603050405020304" pitchFamily="18" charset="0"/>
              </a:rPr>
              <a:t>Ensuring that the implementation is secure against side-channel attacks and other vulnerabilities is </a:t>
            </a:r>
          </a:p>
          <a:p>
            <a:pPr marL="285750" indent="-285750">
              <a:lnSpc>
                <a:spcPct val="150000"/>
              </a:lnSpc>
              <a:buFont typeface="Arial" panose="020B0604020202020204" pitchFamily="34" charset="0"/>
              <a:buChar char="•"/>
            </a:pPr>
            <a:r>
              <a:rPr lang="en-US" sz="2000" b="0" i="0" dirty="0">
                <a:solidFill>
                  <a:srgbClr val="0D0D0D"/>
                </a:solidFill>
                <a:effectLst/>
                <a:latin typeface="Times New Roman" panose="02020603050405020304" pitchFamily="18" charset="0"/>
                <a:cs typeface="Times New Roman" panose="02020603050405020304" pitchFamily="18" charset="0"/>
              </a:rPr>
              <a:t>critical for cryptographic algorithms like AES and DES.</a:t>
            </a:r>
            <a:endParaRPr lang="en-US" sz="2000" b="1" dirty="0">
              <a:solidFill>
                <a:srgbClr val="0D0D0D"/>
              </a:solidFill>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798230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ate Placeholder 13">
            <a:extLst>
              <a:ext uri="{FF2B5EF4-FFF2-40B4-BE49-F238E27FC236}">
                <a16:creationId xmlns:a16="http://schemas.microsoft.com/office/drawing/2014/main" id="{6534231F-A43E-9CFA-281D-BAABF165DC46}"/>
              </a:ext>
            </a:extLst>
          </p:cNvPr>
          <p:cNvSpPr>
            <a:spLocks noGrp="1"/>
          </p:cNvSpPr>
          <p:nvPr>
            <p:ph type="dt" sz="half" idx="10"/>
          </p:nvPr>
        </p:nvSpPr>
        <p:spPr/>
        <p:txBody>
          <a:bodyPr/>
          <a:lstStyle/>
          <a:p>
            <a:fld id="{456F54CD-DE6C-4BA8-913B-E0429D237DF5}" type="datetime1">
              <a:rPr lang="en-IN" sz="1600" b="1" smtClean="0">
                <a:solidFill>
                  <a:schemeClr val="tx1"/>
                </a:solidFill>
              </a:rPr>
              <a:t>26-05-2024</a:t>
            </a:fld>
            <a:endParaRPr lang="en-IN" sz="1600" b="1" dirty="0">
              <a:solidFill>
                <a:schemeClr val="tx1"/>
              </a:solidFill>
            </a:endParaRPr>
          </a:p>
        </p:txBody>
      </p:sp>
      <p:sp>
        <p:nvSpPr>
          <p:cNvPr id="2" name="Slide Number Placeholder 1">
            <a:extLst>
              <a:ext uri="{FF2B5EF4-FFF2-40B4-BE49-F238E27FC236}">
                <a16:creationId xmlns:a16="http://schemas.microsoft.com/office/drawing/2014/main" id="{9CEF8716-DD22-4904-F9AA-4BC87B490265}"/>
              </a:ext>
            </a:extLst>
          </p:cNvPr>
          <p:cNvSpPr>
            <a:spLocks noGrp="1"/>
          </p:cNvSpPr>
          <p:nvPr>
            <p:ph type="sldNum" sz="quarter" idx="12"/>
          </p:nvPr>
        </p:nvSpPr>
        <p:spPr/>
        <p:txBody>
          <a:bodyPr/>
          <a:lstStyle/>
          <a:p>
            <a:fld id="{61E3BFED-9F84-4D5F-B4E4-248DC167C07C}" type="slidenum">
              <a:rPr lang="en-IN" sz="1600" b="1" smtClean="0">
                <a:solidFill>
                  <a:schemeClr val="tx1"/>
                </a:solidFill>
                <a:latin typeface="Times New Roman" panose="02020603050405020304" pitchFamily="18" charset="0"/>
                <a:cs typeface="Times New Roman" panose="02020603050405020304" pitchFamily="18" charset="0"/>
              </a:rPr>
              <a:t>14</a:t>
            </a:fld>
            <a:endParaRPr lang="en-IN" sz="1600" b="1" dirty="0">
              <a:solidFill>
                <a:schemeClr val="tx1"/>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B87F4947-7A75-F70D-6EAC-CFADE384EF4D}"/>
              </a:ext>
            </a:extLst>
          </p:cNvPr>
          <p:cNvSpPr txBox="1"/>
          <p:nvPr/>
        </p:nvSpPr>
        <p:spPr>
          <a:xfrm>
            <a:off x="3781434" y="257551"/>
            <a:ext cx="3706464" cy="523220"/>
          </a:xfrm>
          <a:prstGeom prst="rect">
            <a:avLst/>
          </a:prstGeom>
          <a:noFill/>
        </p:spPr>
        <p:txBody>
          <a:bodyPr wrap="non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PROPOSED SYSTEM</a:t>
            </a:r>
          </a:p>
        </p:txBody>
      </p:sp>
      <p:pic>
        <p:nvPicPr>
          <p:cNvPr id="1026" name="Picture 2">
            <a:extLst>
              <a:ext uri="{FF2B5EF4-FFF2-40B4-BE49-F238E27FC236}">
                <a16:creationId xmlns:a16="http://schemas.microsoft.com/office/drawing/2014/main" id="{43D23046-D6CD-DE94-7BFD-2D85766692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9841" y="1003040"/>
            <a:ext cx="6080760" cy="4851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8140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264A2B-7635-4BC2-669F-344456C16696}"/>
              </a:ext>
            </a:extLst>
          </p:cNvPr>
          <p:cNvSpPr txBox="1"/>
          <p:nvPr/>
        </p:nvSpPr>
        <p:spPr>
          <a:xfrm>
            <a:off x="2793130" y="600784"/>
            <a:ext cx="6605739" cy="646331"/>
          </a:xfrm>
          <a:prstGeom prst="rect">
            <a:avLst/>
          </a:prstGeom>
          <a:noFill/>
        </p:spPr>
        <p:txBody>
          <a:bodyPr wrap="square" rtlCol="0">
            <a:spAutoFit/>
          </a:bodyPr>
          <a:lstStyle/>
          <a:p>
            <a:r>
              <a:rPr lang="en-IN" sz="2800" b="1" dirty="0">
                <a:solidFill>
                  <a:srgbClr val="FF0000"/>
                </a:solidFill>
                <a:latin typeface="Times New Roman" panose="02020603050405020304" pitchFamily="18" charset="0"/>
                <a:cs typeface="Times New Roman" panose="02020603050405020304" pitchFamily="18" charset="0"/>
              </a:rPr>
              <a:t>SOFTWARE</a:t>
            </a:r>
            <a:r>
              <a:rPr lang="en-IN" sz="3600" b="1" dirty="0">
                <a:solidFill>
                  <a:srgbClr val="FF0000"/>
                </a:solidFill>
                <a:latin typeface="Times New Roman" panose="02020603050405020304" pitchFamily="18" charset="0"/>
                <a:cs typeface="Times New Roman" panose="02020603050405020304" pitchFamily="18" charset="0"/>
              </a:rPr>
              <a:t> </a:t>
            </a:r>
            <a:r>
              <a:rPr lang="en-IN" sz="2800" b="1" dirty="0">
                <a:solidFill>
                  <a:srgbClr val="FF0000"/>
                </a:solidFill>
                <a:latin typeface="Times New Roman" panose="02020603050405020304" pitchFamily="18" charset="0"/>
                <a:cs typeface="Times New Roman" panose="02020603050405020304" pitchFamily="18" charset="0"/>
              </a:rPr>
              <a:t>REQUIRED</a:t>
            </a:r>
          </a:p>
        </p:txBody>
      </p:sp>
      <p:sp>
        <p:nvSpPr>
          <p:cNvPr id="3" name="TextBox 2">
            <a:extLst>
              <a:ext uri="{FF2B5EF4-FFF2-40B4-BE49-F238E27FC236}">
                <a16:creationId xmlns:a16="http://schemas.microsoft.com/office/drawing/2014/main" id="{5FE30593-75B2-C7B0-2BDD-0A41D711342D}"/>
              </a:ext>
            </a:extLst>
          </p:cNvPr>
          <p:cNvSpPr txBox="1"/>
          <p:nvPr/>
        </p:nvSpPr>
        <p:spPr>
          <a:xfrm>
            <a:off x="953461" y="1861667"/>
            <a:ext cx="8238931" cy="984885"/>
          </a:xfrm>
          <a:prstGeom prst="rect">
            <a:avLst/>
          </a:prstGeom>
          <a:noFill/>
        </p:spPr>
        <p:txBody>
          <a:bodyPr wrap="square" rtlCol="0">
            <a:spAutoFit/>
          </a:bodyPr>
          <a:lstStyle/>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XILINX  ISE TOOL 14.7</a:t>
            </a:r>
          </a:p>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PYTHON</a:t>
            </a:r>
          </a:p>
          <a:p>
            <a:endParaRPr lang="en-IN" dirty="0"/>
          </a:p>
        </p:txBody>
      </p:sp>
      <p:sp>
        <p:nvSpPr>
          <p:cNvPr id="5" name="Date Placeholder 4">
            <a:extLst>
              <a:ext uri="{FF2B5EF4-FFF2-40B4-BE49-F238E27FC236}">
                <a16:creationId xmlns:a16="http://schemas.microsoft.com/office/drawing/2014/main" id="{461B9035-BDA1-E0D0-015E-31787F681B7D}"/>
              </a:ext>
            </a:extLst>
          </p:cNvPr>
          <p:cNvSpPr>
            <a:spLocks noGrp="1"/>
          </p:cNvSpPr>
          <p:nvPr>
            <p:ph type="dt" sz="half" idx="10"/>
          </p:nvPr>
        </p:nvSpPr>
        <p:spPr/>
        <p:txBody>
          <a:bodyPr/>
          <a:lstStyle/>
          <a:p>
            <a:fld id="{8BA1D02B-A9AC-40DE-AB41-D3184FB7665C}" type="datetime1">
              <a:rPr lang="en-IN" smtClean="0"/>
              <a:t>26-05-2024</a:t>
            </a:fld>
            <a:endParaRPr lang="en-IN"/>
          </a:p>
        </p:txBody>
      </p:sp>
      <p:sp>
        <p:nvSpPr>
          <p:cNvPr id="4" name="Slide Number Placeholder 3">
            <a:extLst>
              <a:ext uri="{FF2B5EF4-FFF2-40B4-BE49-F238E27FC236}">
                <a16:creationId xmlns:a16="http://schemas.microsoft.com/office/drawing/2014/main" id="{EC46D41F-88E0-CA09-CA1F-52F284D68AD1}"/>
              </a:ext>
            </a:extLst>
          </p:cNvPr>
          <p:cNvSpPr>
            <a:spLocks noGrp="1"/>
          </p:cNvSpPr>
          <p:nvPr>
            <p:ph type="sldNum" sz="quarter" idx="12"/>
          </p:nvPr>
        </p:nvSpPr>
        <p:spPr/>
        <p:txBody>
          <a:bodyPr/>
          <a:lstStyle/>
          <a:p>
            <a:fld id="{61E3BFED-9F84-4D5F-B4E4-248DC167C07C}" type="slidenum">
              <a:rPr lang="en-IN" smtClean="0"/>
              <a:t>15</a:t>
            </a:fld>
            <a:endParaRPr lang="en-IN"/>
          </a:p>
        </p:txBody>
      </p:sp>
    </p:spTree>
    <p:extLst>
      <p:ext uri="{BB962C8B-B14F-4D97-AF65-F5344CB8AC3E}">
        <p14:creationId xmlns:p14="http://schemas.microsoft.com/office/powerpoint/2010/main" val="482292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84B216-3E6D-48C0-00D2-9AE503C4DE97}"/>
              </a:ext>
            </a:extLst>
          </p:cNvPr>
          <p:cNvSpPr>
            <a:spLocks noGrp="1"/>
          </p:cNvSpPr>
          <p:nvPr>
            <p:ph type="dt" sz="half" idx="10"/>
          </p:nvPr>
        </p:nvSpPr>
        <p:spPr/>
        <p:txBody>
          <a:bodyPr/>
          <a:lstStyle/>
          <a:p>
            <a:fld id="{F81244A9-3B2D-4720-8D04-47D2B11805D7}" type="datetime1">
              <a:rPr lang="en-IN" smtClean="0"/>
              <a:t>26-05-2024</a:t>
            </a:fld>
            <a:endParaRPr lang="en-IN"/>
          </a:p>
        </p:txBody>
      </p:sp>
      <p:sp>
        <p:nvSpPr>
          <p:cNvPr id="3" name="Slide Number Placeholder 2">
            <a:extLst>
              <a:ext uri="{FF2B5EF4-FFF2-40B4-BE49-F238E27FC236}">
                <a16:creationId xmlns:a16="http://schemas.microsoft.com/office/drawing/2014/main" id="{A9131882-A2A8-7607-0DCB-8424E91D48BF}"/>
              </a:ext>
            </a:extLst>
          </p:cNvPr>
          <p:cNvSpPr>
            <a:spLocks noGrp="1"/>
          </p:cNvSpPr>
          <p:nvPr>
            <p:ph type="sldNum" sz="quarter" idx="12"/>
          </p:nvPr>
        </p:nvSpPr>
        <p:spPr/>
        <p:txBody>
          <a:bodyPr/>
          <a:lstStyle/>
          <a:p>
            <a:fld id="{61E3BFED-9F84-4D5F-B4E4-248DC167C07C}" type="slidenum">
              <a:rPr lang="en-IN" smtClean="0"/>
              <a:t>16</a:t>
            </a:fld>
            <a:endParaRPr lang="en-IN"/>
          </a:p>
        </p:txBody>
      </p:sp>
      <p:sp>
        <p:nvSpPr>
          <p:cNvPr id="4" name="TextBox 3">
            <a:extLst>
              <a:ext uri="{FF2B5EF4-FFF2-40B4-BE49-F238E27FC236}">
                <a16:creationId xmlns:a16="http://schemas.microsoft.com/office/drawing/2014/main" id="{EA42B044-D1C7-B660-8691-0D0A481F3B45}"/>
              </a:ext>
            </a:extLst>
          </p:cNvPr>
          <p:cNvSpPr txBox="1"/>
          <p:nvPr/>
        </p:nvSpPr>
        <p:spPr>
          <a:xfrm>
            <a:off x="3904534" y="387263"/>
            <a:ext cx="4382931" cy="800219"/>
          </a:xfrm>
          <a:prstGeom prst="rect">
            <a:avLst/>
          </a:prstGeom>
          <a:noFill/>
        </p:spPr>
        <p:txBody>
          <a:bodyPr wrap="none" rtlCol="0">
            <a:spAutoFit/>
          </a:bodyPr>
          <a:lstStyle/>
          <a:p>
            <a:r>
              <a:rPr lang="en-IN" sz="2800" b="1" dirty="0">
                <a:solidFill>
                  <a:srgbClr val="FF0000"/>
                </a:solidFill>
                <a:latin typeface="Times New Roman" panose="02020603050405020304" pitchFamily="18" charset="0"/>
                <a:cs typeface="Times New Roman" panose="02020603050405020304" pitchFamily="18" charset="0"/>
              </a:rPr>
              <a:t>MODULE DESCRIPTION</a:t>
            </a:r>
          </a:p>
          <a:p>
            <a:endParaRPr lang="en-US" dirty="0"/>
          </a:p>
        </p:txBody>
      </p:sp>
      <p:sp>
        <p:nvSpPr>
          <p:cNvPr id="5" name="TextBox 4">
            <a:extLst>
              <a:ext uri="{FF2B5EF4-FFF2-40B4-BE49-F238E27FC236}">
                <a16:creationId xmlns:a16="http://schemas.microsoft.com/office/drawing/2014/main" id="{B2F8FBB3-5229-177A-B0F9-AD927D81E308}"/>
              </a:ext>
            </a:extLst>
          </p:cNvPr>
          <p:cNvSpPr txBox="1"/>
          <p:nvPr/>
        </p:nvSpPr>
        <p:spPr>
          <a:xfrm>
            <a:off x="1140542" y="541566"/>
            <a:ext cx="10530348" cy="6432787"/>
          </a:xfrm>
          <a:prstGeom prst="rect">
            <a:avLst/>
          </a:prstGeom>
          <a:noFill/>
        </p:spPr>
        <p:txBody>
          <a:bodyPr wrap="square" rtlCol="0">
            <a:spAutoFit/>
          </a:bodyPr>
          <a:lstStyle/>
          <a:p>
            <a:endParaRPr lang="en-US" sz="1800" b="1" dirty="0">
              <a:latin typeface="Times New Roman" panose="02020603050405020304" pitchFamily="18" charset="0"/>
              <a:cs typeface="Times New Roman" panose="02020603050405020304" pitchFamily="18" charset="0"/>
            </a:endParaRPr>
          </a:p>
          <a:p>
            <a:pPr marL="342900" indent="-342900">
              <a:lnSpc>
                <a:spcPct val="250000"/>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MODULE 1 - </a:t>
            </a:r>
            <a:r>
              <a:rPr lang="en-US" sz="2000" dirty="0">
                <a:latin typeface="Times New Roman" panose="02020603050405020304" pitchFamily="18" charset="0"/>
                <a:cs typeface="Times New Roman" panose="02020603050405020304" pitchFamily="18" charset="0"/>
              </a:rPr>
              <a:t>INPUT IMAGE </a:t>
            </a:r>
          </a:p>
          <a:p>
            <a:pPr marL="342900" indent="-342900">
              <a:lnSpc>
                <a:spcPct val="250000"/>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MODULE 2 </a:t>
            </a:r>
            <a:r>
              <a:rPr lang="en-US" sz="2000" dirty="0">
                <a:latin typeface="Times New Roman" panose="02020603050405020304" pitchFamily="18" charset="0"/>
                <a:cs typeface="Times New Roman" panose="02020603050405020304" pitchFamily="18" charset="0"/>
              </a:rPr>
              <a:t>– AES CORE ALGORITHM</a:t>
            </a:r>
          </a:p>
          <a:p>
            <a:pPr marL="342900" indent="-342900">
              <a:lnSpc>
                <a:spcPct val="250000"/>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MODULE 3 - </a:t>
            </a:r>
            <a:r>
              <a:rPr lang="en-US" sz="2000" i="0" dirty="0">
                <a:effectLst/>
                <a:latin typeface="Times New Roman" panose="02020603050405020304" pitchFamily="18" charset="0"/>
                <a:cs typeface="Times New Roman" panose="02020603050405020304" pitchFamily="18" charset="0"/>
              </a:rPr>
              <a:t>ELECTRONIC CODE BOOK MODE (ECB) </a:t>
            </a:r>
          </a:p>
          <a:p>
            <a:pPr marL="342900" indent="-342900">
              <a:lnSpc>
                <a:spcPct val="250000"/>
              </a:lnSpc>
              <a:buFont typeface="Arial" panose="020B0604020202020204" pitchFamily="34" charset="0"/>
              <a:buChar char="•"/>
            </a:pPr>
            <a:r>
              <a:rPr lang="en-US" sz="2000" i="0" dirty="0">
                <a:effectLst/>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MODULE 4- </a:t>
            </a:r>
            <a:r>
              <a:rPr lang="en-US" sz="2000" i="0" dirty="0">
                <a:effectLst/>
                <a:latin typeface="Times New Roman" panose="02020603050405020304" pitchFamily="18" charset="0"/>
                <a:cs typeface="Times New Roman" panose="02020603050405020304" pitchFamily="18" charset="0"/>
              </a:rPr>
              <a:t>CIPHER BLOCK CHAINING MODE (CBC) </a:t>
            </a:r>
          </a:p>
          <a:p>
            <a:pPr marL="342900" indent="-342900">
              <a:lnSpc>
                <a:spcPct val="250000"/>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MODULE 5 - </a:t>
            </a:r>
            <a:r>
              <a:rPr lang="en-US" sz="2000" i="0" dirty="0">
                <a:effectLst/>
                <a:latin typeface="Times New Roman" panose="02020603050405020304" pitchFamily="18" charset="0"/>
                <a:cs typeface="Times New Roman" panose="02020603050405020304" pitchFamily="18" charset="0"/>
              </a:rPr>
              <a:t>CIPHER FEEDBACK MODE (CFB) </a:t>
            </a:r>
          </a:p>
          <a:p>
            <a:pPr marL="342900" indent="-342900">
              <a:lnSpc>
                <a:spcPct val="250000"/>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MODULE 6</a:t>
            </a:r>
            <a:r>
              <a:rPr lang="en-US" b="1"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 </a:t>
            </a:r>
            <a:r>
              <a:rPr lang="en-US" sz="1800" i="0" dirty="0">
                <a:effectLst/>
                <a:latin typeface="Times New Roman" panose="02020603050405020304" pitchFamily="18" charset="0"/>
                <a:cs typeface="Times New Roman" panose="02020603050405020304" pitchFamily="18" charset="0"/>
              </a:rPr>
              <a:t>OUTPUT FEEDBACK MODE (OFB) </a:t>
            </a:r>
            <a:endParaRPr lang="en-US" sz="1800" b="1" dirty="0">
              <a:latin typeface="Times New Roman" panose="02020603050405020304" pitchFamily="18" charset="0"/>
              <a:cs typeface="Times New Roman" panose="02020603050405020304" pitchFamily="18" charset="0"/>
            </a:endParaRPr>
          </a:p>
          <a:p>
            <a:pPr marL="342900" indent="-342900">
              <a:lnSpc>
                <a:spcPct val="250000"/>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MODULE  7 - </a:t>
            </a:r>
            <a:r>
              <a:rPr lang="en-US" sz="2000" dirty="0">
                <a:latin typeface="Times New Roman" panose="02020603050405020304" pitchFamily="18" charset="0"/>
                <a:cs typeface="Times New Roman" panose="02020603050405020304" pitchFamily="18" charset="0"/>
              </a:rPr>
              <a:t>OUTPUT IMAGE </a:t>
            </a:r>
            <a:endParaRPr lang="en-US" sz="2000" b="1" dirty="0">
              <a:latin typeface="Times New Roman" panose="02020603050405020304" pitchFamily="18" charset="0"/>
              <a:cs typeface="Times New Roman" panose="02020603050405020304" pitchFamily="18" charset="0"/>
            </a:endParaRPr>
          </a:p>
          <a:p>
            <a:pPr marL="342900" indent="-342900">
              <a:lnSpc>
                <a:spcPct val="300000"/>
              </a:lnSpc>
              <a:buFont typeface="Arial" panose="020B0604020202020204" pitchFamily="34" charset="0"/>
              <a:buChar char="•"/>
            </a:pPr>
            <a:endParaRPr lang="en-US"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4629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617B22-08B6-735F-4E61-C2CECAB19C73}"/>
              </a:ext>
            </a:extLst>
          </p:cNvPr>
          <p:cNvSpPr>
            <a:spLocks noGrp="1"/>
          </p:cNvSpPr>
          <p:nvPr>
            <p:ph type="dt" sz="half" idx="10"/>
          </p:nvPr>
        </p:nvSpPr>
        <p:spPr/>
        <p:txBody>
          <a:bodyPr/>
          <a:lstStyle/>
          <a:p>
            <a:fld id="{F81244A9-3B2D-4720-8D04-47D2B11805D7}" type="datetime1">
              <a:rPr lang="en-IN" smtClean="0"/>
              <a:t>26-05-2024</a:t>
            </a:fld>
            <a:endParaRPr lang="en-IN"/>
          </a:p>
        </p:txBody>
      </p:sp>
      <p:sp>
        <p:nvSpPr>
          <p:cNvPr id="3" name="Slide Number Placeholder 2">
            <a:extLst>
              <a:ext uri="{FF2B5EF4-FFF2-40B4-BE49-F238E27FC236}">
                <a16:creationId xmlns:a16="http://schemas.microsoft.com/office/drawing/2014/main" id="{2B389BBF-297A-9832-3D7D-28282C284E2E}"/>
              </a:ext>
            </a:extLst>
          </p:cNvPr>
          <p:cNvSpPr>
            <a:spLocks noGrp="1"/>
          </p:cNvSpPr>
          <p:nvPr>
            <p:ph type="sldNum" sz="quarter" idx="12"/>
          </p:nvPr>
        </p:nvSpPr>
        <p:spPr/>
        <p:txBody>
          <a:bodyPr/>
          <a:lstStyle/>
          <a:p>
            <a:fld id="{61E3BFED-9F84-4D5F-B4E4-248DC167C07C}" type="slidenum">
              <a:rPr lang="en-IN" smtClean="0"/>
              <a:t>17</a:t>
            </a:fld>
            <a:endParaRPr lang="en-IN"/>
          </a:p>
        </p:txBody>
      </p:sp>
      <p:sp>
        <p:nvSpPr>
          <p:cNvPr id="4" name="TextBox 3">
            <a:extLst>
              <a:ext uri="{FF2B5EF4-FFF2-40B4-BE49-F238E27FC236}">
                <a16:creationId xmlns:a16="http://schemas.microsoft.com/office/drawing/2014/main" id="{CFD9A4CD-E577-75D5-8E5D-DAE5ED8D791F}"/>
              </a:ext>
            </a:extLst>
          </p:cNvPr>
          <p:cNvSpPr txBox="1"/>
          <p:nvPr/>
        </p:nvSpPr>
        <p:spPr>
          <a:xfrm>
            <a:off x="4360752" y="467913"/>
            <a:ext cx="2816796" cy="523220"/>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INPUT IMAGE</a:t>
            </a:r>
          </a:p>
        </p:txBody>
      </p:sp>
      <p:pic>
        <p:nvPicPr>
          <p:cNvPr id="6" name="Picture 5">
            <a:extLst>
              <a:ext uri="{FF2B5EF4-FFF2-40B4-BE49-F238E27FC236}">
                <a16:creationId xmlns:a16="http://schemas.microsoft.com/office/drawing/2014/main" id="{8151A018-7F5A-5910-4F8F-4268940ADB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0116" y="1950098"/>
            <a:ext cx="3657600" cy="3657600"/>
          </a:xfrm>
          <a:prstGeom prst="rect">
            <a:avLst/>
          </a:prstGeom>
        </p:spPr>
      </p:pic>
      <p:sp>
        <p:nvSpPr>
          <p:cNvPr id="8" name="TextBox 7">
            <a:extLst>
              <a:ext uri="{FF2B5EF4-FFF2-40B4-BE49-F238E27FC236}">
                <a16:creationId xmlns:a16="http://schemas.microsoft.com/office/drawing/2014/main" id="{BCDDD2F6-71D4-6781-1023-CB0DBB4D2C6F}"/>
              </a:ext>
            </a:extLst>
          </p:cNvPr>
          <p:cNvSpPr txBox="1"/>
          <p:nvPr/>
        </p:nvSpPr>
        <p:spPr>
          <a:xfrm>
            <a:off x="789370" y="1730952"/>
            <a:ext cx="6097554" cy="281295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dirty="0">
                <a:effectLst/>
                <a:latin typeface="Times New Roman" panose="02020603050405020304" pitchFamily="18" charset="0"/>
                <a:ea typeface="Calibri" panose="020F0502020204030204" pitchFamily="34" charset="0"/>
              </a:rPr>
              <a:t>The input image is in the form of 1024^1024 gray scale image</a:t>
            </a:r>
          </a:p>
          <a:p>
            <a:pPr marL="285750" indent="-285750">
              <a:lnSpc>
                <a:spcPct val="150000"/>
              </a:lnSpc>
              <a:buFont typeface="Arial" panose="020B0604020202020204" pitchFamily="34" charset="0"/>
              <a:buChar char="•"/>
            </a:pPr>
            <a:r>
              <a:rPr lang="en-US" sz="2000" dirty="0">
                <a:latin typeface="Times New Roman" panose="02020603050405020304" pitchFamily="18" charset="0"/>
                <a:ea typeface="Calibri" panose="020F0502020204030204" pitchFamily="34" charset="0"/>
              </a:rPr>
              <a:t>E</a:t>
            </a:r>
            <a:r>
              <a:rPr lang="en-US" sz="2000" dirty="0">
                <a:effectLst/>
                <a:latin typeface="Times New Roman" panose="02020603050405020304" pitchFamily="18" charset="0"/>
                <a:ea typeface="Calibri" panose="020F0502020204030204" pitchFamily="34" charset="0"/>
              </a:rPr>
              <a:t>ach image pixel value between 0 to 255 both encryption and decryption scheme for modes of operation on Advanced Encryption Standard Algorithm. </a:t>
            </a:r>
            <a:endParaRPr lang="en-US" sz="2000" dirty="0"/>
          </a:p>
        </p:txBody>
      </p:sp>
      <p:sp>
        <p:nvSpPr>
          <p:cNvPr id="9" name="TextBox 8">
            <a:extLst>
              <a:ext uri="{FF2B5EF4-FFF2-40B4-BE49-F238E27FC236}">
                <a16:creationId xmlns:a16="http://schemas.microsoft.com/office/drawing/2014/main" id="{9F05402A-274E-3902-3BD2-8094925C9E8F}"/>
              </a:ext>
            </a:extLst>
          </p:cNvPr>
          <p:cNvSpPr txBox="1"/>
          <p:nvPr/>
        </p:nvSpPr>
        <p:spPr>
          <a:xfrm>
            <a:off x="789370" y="4656203"/>
            <a:ext cx="7142764" cy="9603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Using python NUMPY and CV2 package  to convert the (fig 2.) into the Binary text and vice versa.</a:t>
            </a:r>
          </a:p>
        </p:txBody>
      </p:sp>
      <p:sp>
        <p:nvSpPr>
          <p:cNvPr id="5" name="TextBox 4">
            <a:extLst>
              <a:ext uri="{FF2B5EF4-FFF2-40B4-BE49-F238E27FC236}">
                <a16:creationId xmlns:a16="http://schemas.microsoft.com/office/drawing/2014/main" id="{BEDB973A-F54A-C558-1082-5F37DBE7813E}"/>
              </a:ext>
            </a:extLst>
          </p:cNvPr>
          <p:cNvSpPr txBox="1"/>
          <p:nvPr/>
        </p:nvSpPr>
        <p:spPr>
          <a:xfrm>
            <a:off x="924232" y="902915"/>
            <a:ext cx="1617751" cy="677108"/>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MODULE 1:</a:t>
            </a:r>
            <a:endParaRPr lang="en-US" sz="2000" b="1" dirty="0"/>
          </a:p>
          <a:p>
            <a:endParaRPr lang="en-US" dirty="0"/>
          </a:p>
        </p:txBody>
      </p:sp>
    </p:spTree>
    <p:extLst>
      <p:ext uri="{BB962C8B-B14F-4D97-AF65-F5344CB8AC3E}">
        <p14:creationId xmlns:p14="http://schemas.microsoft.com/office/powerpoint/2010/main" val="703308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9862ED-2538-A432-3FAA-2A4C37FA3A09}"/>
              </a:ext>
            </a:extLst>
          </p:cNvPr>
          <p:cNvSpPr>
            <a:spLocks noGrp="1"/>
          </p:cNvSpPr>
          <p:nvPr>
            <p:ph type="dt" sz="half" idx="10"/>
          </p:nvPr>
        </p:nvSpPr>
        <p:spPr/>
        <p:txBody>
          <a:bodyPr/>
          <a:lstStyle/>
          <a:p>
            <a:fld id="{F81244A9-3B2D-4720-8D04-47D2B11805D7}" type="datetime1">
              <a:rPr lang="en-IN" smtClean="0"/>
              <a:t>26-05-2024</a:t>
            </a:fld>
            <a:endParaRPr lang="en-IN"/>
          </a:p>
        </p:txBody>
      </p:sp>
      <p:sp>
        <p:nvSpPr>
          <p:cNvPr id="3" name="Slide Number Placeholder 2">
            <a:extLst>
              <a:ext uri="{FF2B5EF4-FFF2-40B4-BE49-F238E27FC236}">
                <a16:creationId xmlns:a16="http://schemas.microsoft.com/office/drawing/2014/main" id="{E1235672-E027-6811-FE76-2AA951861F18}"/>
              </a:ext>
            </a:extLst>
          </p:cNvPr>
          <p:cNvSpPr>
            <a:spLocks noGrp="1"/>
          </p:cNvSpPr>
          <p:nvPr>
            <p:ph type="sldNum" sz="quarter" idx="12"/>
          </p:nvPr>
        </p:nvSpPr>
        <p:spPr/>
        <p:txBody>
          <a:bodyPr/>
          <a:lstStyle/>
          <a:p>
            <a:fld id="{61E3BFED-9F84-4D5F-B4E4-248DC167C07C}" type="slidenum">
              <a:rPr lang="en-IN" smtClean="0"/>
              <a:t>18</a:t>
            </a:fld>
            <a:endParaRPr lang="en-IN"/>
          </a:p>
        </p:txBody>
      </p:sp>
      <p:pic>
        <p:nvPicPr>
          <p:cNvPr id="4" name="Picture 3">
            <a:extLst>
              <a:ext uri="{FF2B5EF4-FFF2-40B4-BE49-F238E27FC236}">
                <a16:creationId xmlns:a16="http://schemas.microsoft.com/office/drawing/2014/main" id="{F1D6DBA1-25EF-74F4-D2EE-084F54ED39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6451" y="1750143"/>
            <a:ext cx="7747820" cy="3706761"/>
          </a:xfrm>
          <a:prstGeom prst="rect">
            <a:avLst/>
          </a:prstGeom>
        </p:spPr>
      </p:pic>
      <p:sp>
        <p:nvSpPr>
          <p:cNvPr id="5" name="TextBox 4">
            <a:extLst>
              <a:ext uri="{FF2B5EF4-FFF2-40B4-BE49-F238E27FC236}">
                <a16:creationId xmlns:a16="http://schemas.microsoft.com/office/drawing/2014/main" id="{6024BA6D-C8F8-6FB6-71C3-0589550A5A2C}"/>
              </a:ext>
            </a:extLst>
          </p:cNvPr>
          <p:cNvSpPr txBox="1"/>
          <p:nvPr/>
        </p:nvSpPr>
        <p:spPr>
          <a:xfrm>
            <a:off x="5211095" y="589087"/>
            <a:ext cx="2536723" cy="523220"/>
          </a:xfrm>
          <a:prstGeom prst="rect">
            <a:avLst/>
          </a:prstGeom>
          <a:noFill/>
        </p:spPr>
        <p:txBody>
          <a:bodyPr wrap="square" rtlCol="0">
            <a:spAutoFit/>
          </a:bodyPr>
          <a:lstStyle/>
          <a:p>
            <a:r>
              <a:rPr lang="en-US" sz="2800" b="1" dirty="0">
                <a:solidFill>
                  <a:srgbClr val="FF0000"/>
                </a:solidFill>
              </a:rPr>
              <a:t>CONT….</a:t>
            </a:r>
          </a:p>
        </p:txBody>
      </p:sp>
    </p:spTree>
    <p:extLst>
      <p:ext uri="{BB962C8B-B14F-4D97-AF65-F5344CB8AC3E}">
        <p14:creationId xmlns:p14="http://schemas.microsoft.com/office/powerpoint/2010/main" val="4231360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18557A-721C-189C-03EE-E4C1A6E7A757}"/>
              </a:ext>
            </a:extLst>
          </p:cNvPr>
          <p:cNvSpPr>
            <a:spLocks noGrp="1"/>
          </p:cNvSpPr>
          <p:nvPr>
            <p:ph type="dt" sz="half" idx="10"/>
          </p:nvPr>
        </p:nvSpPr>
        <p:spPr/>
        <p:txBody>
          <a:bodyPr/>
          <a:lstStyle/>
          <a:p>
            <a:fld id="{F81244A9-3B2D-4720-8D04-47D2B11805D7}" type="datetime1">
              <a:rPr lang="en-IN" smtClean="0"/>
              <a:t>26-05-2024</a:t>
            </a:fld>
            <a:endParaRPr lang="en-IN"/>
          </a:p>
        </p:txBody>
      </p:sp>
      <p:sp>
        <p:nvSpPr>
          <p:cNvPr id="3" name="Slide Number Placeholder 2">
            <a:extLst>
              <a:ext uri="{FF2B5EF4-FFF2-40B4-BE49-F238E27FC236}">
                <a16:creationId xmlns:a16="http://schemas.microsoft.com/office/drawing/2014/main" id="{104AFAF7-FA0E-7CF2-0789-051615D8663C}"/>
              </a:ext>
            </a:extLst>
          </p:cNvPr>
          <p:cNvSpPr>
            <a:spLocks noGrp="1"/>
          </p:cNvSpPr>
          <p:nvPr>
            <p:ph type="sldNum" sz="quarter" idx="12"/>
          </p:nvPr>
        </p:nvSpPr>
        <p:spPr/>
        <p:txBody>
          <a:bodyPr/>
          <a:lstStyle/>
          <a:p>
            <a:fld id="{61E3BFED-9F84-4D5F-B4E4-248DC167C07C}" type="slidenum">
              <a:rPr lang="en-IN" smtClean="0"/>
              <a:t>19</a:t>
            </a:fld>
            <a:endParaRPr lang="en-IN"/>
          </a:p>
        </p:txBody>
      </p:sp>
      <p:sp>
        <p:nvSpPr>
          <p:cNvPr id="6" name="TextBox 5">
            <a:extLst>
              <a:ext uri="{FF2B5EF4-FFF2-40B4-BE49-F238E27FC236}">
                <a16:creationId xmlns:a16="http://schemas.microsoft.com/office/drawing/2014/main" id="{BE35D31E-27A0-ED15-1BEF-92D1346CC7D4}"/>
              </a:ext>
            </a:extLst>
          </p:cNvPr>
          <p:cNvSpPr txBox="1"/>
          <p:nvPr/>
        </p:nvSpPr>
        <p:spPr>
          <a:xfrm>
            <a:off x="730046" y="1105287"/>
            <a:ext cx="8898193" cy="4647426"/>
          </a:xfrm>
          <a:prstGeom prst="rect">
            <a:avLst/>
          </a:prstGeom>
          <a:noFill/>
        </p:spPr>
        <p:txBody>
          <a:bodyPr wrap="square" rtlCol="0">
            <a:spAutoFit/>
          </a:bodyPr>
          <a:lstStyle/>
          <a:p>
            <a:endParaRPr lang="en-US" dirty="0"/>
          </a:p>
          <a:p>
            <a:endParaRPr lang="en-US" dirty="0"/>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Symmetric Block Cipher</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Known as the Rijndael algorithm.</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Block size: 128 bits.</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Key sizes: 128, 192, and 256 bits.</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Process:</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Encrypts data in 128-bit blocks.</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Joins encrypted blocks to form ciphertext.</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Structure:</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Based on a Substitution-Permutation Network (SP network).</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Substitutions: Replace inputs with specific outputs.</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Permutations: Bit shuffling operations.</a:t>
            </a:r>
          </a:p>
        </p:txBody>
      </p:sp>
      <p:sp>
        <p:nvSpPr>
          <p:cNvPr id="7" name="TextBox 6">
            <a:extLst>
              <a:ext uri="{FF2B5EF4-FFF2-40B4-BE49-F238E27FC236}">
                <a16:creationId xmlns:a16="http://schemas.microsoft.com/office/drawing/2014/main" id="{455666EE-971E-EF9B-D5D5-7B2E1978AA67}"/>
              </a:ext>
            </a:extLst>
          </p:cNvPr>
          <p:cNvSpPr txBox="1"/>
          <p:nvPr/>
        </p:nvSpPr>
        <p:spPr>
          <a:xfrm>
            <a:off x="2408903" y="522615"/>
            <a:ext cx="7083414" cy="800219"/>
          </a:xfrm>
          <a:prstGeom prst="rect">
            <a:avLst/>
          </a:prstGeom>
          <a:noFill/>
        </p:spPr>
        <p:txBody>
          <a:bodyPr wrap="none" rtlCol="0">
            <a:spAutoFit/>
          </a:bodyPr>
          <a:lstStyle/>
          <a:p>
            <a:r>
              <a:rPr lang="en-US" sz="2800" b="1" i="0" dirty="0">
                <a:solidFill>
                  <a:srgbClr val="FF0000"/>
                </a:solidFill>
                <a:effectLst/>
                <a:highlight>
                  <a:srgbClr val="FFFFFF"/>
                </a:highlight>
                <a:latin typeface="Times New Roman" panose="02020603050405020304" pitchFamily="18" charset="0"/>
                <a:cs typeface="Times New Roman" panose="02020603050405020304" pitchFamily="18" charset="0"/>
              </a:rPr>
              <a:t>What is the Advanced Encryption Standard?</a:t>
            </a:r>
          </a:p>
          <a:p>
            <a:endParaRPr lang="en-US" dirty="0"/>
          </a:p>
        </p:txBody>
      </p:sp>
      <p:sp>
        <p:nvSpPr>
          <p:cNvPr id="8" name="TextBox 7">
            <a:extLst>
              <a:ext uri="{FF2B5EF4-FFF2-40B4-BE49-F238E27FC236}">
                <a16:creationId xmlns:a16="http://schemas.microsoft.com/office/drawing/2014/main" id="{0E56325F-5944-5E80-395A-B4DD84CFB945}"/>
              </a:ext>
            </a:extLst>
          </p:cNvPr>
          <p:cNvSpPr txBox="1"/>
          <p:nvPr/>
        </p:nvSpPr>
        <p:spPr>
          <a:xfrm>
            <a:off x="946010" y="984280"/>
            <a:ext cx="1617751" cy="677108"/>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MODULE 2:</a:t>
            </a:r>
            <a:endParaRPr lang="en-US" sz="2000" b="1" dirty="0"/>
          </a:p>
          <a:p>
            <a:endParaRPr lang="en-US" dirty="0"/>
          </a:p>
        </p:txBody>
      </p:sp>
    </p:spTree>
    <p:extLst>
      <p:ext uri="{BB962C8B-B14F-4D97-AF65-F5344CB8AC3E}">
        <p14:creationId xmlns:p14="http://schemas.microsoft.com/office/powerpoint/2010/main" val="646358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3BBD36-5DAD-1A34-F3D2-579B4FF89406}"/>
              </a:ext>
            </a:extLst>
          </p:cNvPr>
          <p:cNvSpPr txBox="1"/>
          <p:nvPr/>
        </p:nvSpPr>
        <p:spPr>
          <a:xfrm>
            <a:off x="4990336" y="300844"/>
            <a:ext cx="2593911" cy="523220"/>
          </a:xfrm>
          <a:prstGeom prst="rect">
            <a:avLst/>
          </a:prstGeom>
          <a:noFill/>
        </p:spPr>
        <p:txBody>
          <a:bodyPr wrap="square" rtlCol="0">
            <a:spAutoFit/>
          </a:bodyPr>
          <a:lstStyle/>
          <a:p>
            <a:r>
              <a:rPr lang="en-IN" sz="2800" b="1" dirty="0">
                <a:solidFill>
                  <a:srgbClr val="FF0000"/>
                </a:solidFill>
                <a:latin typeface="Times New Roman" panose="02020603050405020304" pitchFamily="18" charset="0"/>
                <a:cs typeface="Times New Roman" panose="02020603050405020304" pitchFamily="18" charset="0"/>
              </a:rPr>
              <a:t>CONTENTS</a:t>
            </a:r>
          </a:p>
        </p:txBody>
      </p:sp>
      <p:sp>
        <p:nvSpPr>
          <p:cNvPr id="3" name="TextBox 2">
            <a:extLst>
              <a:ext uri="{FF2B5EF4-FFF2-40B4-BE49-F238E27FC236}">
                <a16:creationId xmlns:a16="http://schemas.microsoft.com/office/drawing/2014/main" id="{BF936575-9231-42AB-E626-44E41D8F8F74}"/>
              </a:ext>
            </a:extLst>
          </p:cNvPr>
          <p:cNvSpPr txBox="1"/>
          <p:nvPr/>
        </p:nvSpPr>
        <p:spPr>
          <a:xfrm>
            <a:off x="1156995" y="954693"/>
            <a:ext cx="8078755" cy="71404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ABSTRACT</a:t>
            </a:r>
          </a:p>
          <a:p>
            <a:pPr marL="285750" indent="-285750">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INTRODUCTION</a:t>
            </a:r>
          </a:p>
          <a:p>
            <a:pPr marL="285750" indent="-285750">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LITERATURE SURVEY</a:t>
            </a:r>
          </a:p>
          <a:p>
            <a:pPr marL="285750" indent="-285750">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EXISTING SYSTEM</a:t>
            </a:r>
          </a:p>
          <a:p>
            <a:pPr marL="285750" indent="-285750">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CHALLENGES IN EXISTING SYSTEM</a:t>
            </a:r>
          </a:p>
          <a:p>
            <a:pPr marL="285750" indent="-285750">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PROPOSED SYSTEM</a:t>
            </a:r>
          </a:p>
          <a:p>
            <a:pPr marL="285750" indent="-285750">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SOFTWARE REQUIREMENT</a:t>
            </a:r>
          </a:p>
          <a:p>
            <a:pPr marL="285750" indent="-285750">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MODULE DESCRIPTION</a:t>
            </a:r>
          </a:p>
          <a:p>
            <a:pPr marL="285750" indent="-285750">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CONCLUSION</a:t>
            </a:r>
          </a:p>
          <a:p>
            <a:pPr marL="285750" indent="-285750">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FUTURE SCOPE</a:t>
            </a:r>
          </a:p>
          <a:p>
            <a:pPr marL="285750" indent="-285750">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REFERENCES</a:t>
            </a:r>
          </a:p>
          <a:p>
            <a:endParaRPr lang="en-I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2800" dirty="0">
              <a:latin typeface="Aptos Narrow" panose="020B0004020202020204" pitchFamily="34" charset="0"/>
            </a:endParaRPr>
          </a:p>
          <a:p>
            <a:pPr marL="285750" indent="-285750">
              <a:buFont typeface="Arial" panose="020B0604020202020204" pitchFamily="34" charset="0"/>
              <a:buChar char="•"/>
            </a:pPr>
            <a:endParaRPr lang="en-IN" sz="2800" dirty="0">
              <a:latin typeface="Aptos Narrow" panose="020B0004020202020204" pitchFamily="34" charset="0"/>
            </a:endParaRPr>
          </a:p>
        </p:txBody>
      </p:sp>
      <p:sp>
        <p:nvSpPr>
          <p:cNvPr id="5" name="Date Placeholder 4">
            <a:extLst>
              <a:ext uri="{FF2B5EF4-FFF2-40B4-BE49-F238E27FC236}">
                <a16:creationId xmlns:a16="http://schemas.microsoft.com/office/drawing/2014/main" id="{629C3072-6EDE-AF0B-D149-BD4849BEFB5A}"/>
              </a:ext>
            </a:extLst>
          </p:cNvPr>
          <p:cNvSpPr>
            <a:spLocks noGrp="1"/>
          </p:cNvSpPr>
          <p:nvPr>
            <p:ph type="dt" sz="half" idx="10"/>
          </p:nvPr>
        </p:nvSpPr>
        <p:spPr/>
        <p:txBody>
          <a:bodyPr/>
          <a:lstStyle/>
          <a:p>
            <a:fld id="{BB43BDE1-10A1-423E-926F-24E035D0811C}" type="datetime1">
              <a:rPr lang="en-IN" sz="1600" b="1" smtClean="0">
                <a:solidFill>
                  <a:schemeClr val="tx1"/>
                </a:solidFill>
                <a:latin typeface="Times New Roman" panose="02020603050405020304" pitchFamily="18" charset="0"/>
                <a:cs typeface="Times New Roman" panose="02020603050405020304" pitchFamily="18" charset="0"/>
              </a:rPr>
              <a:t>26-05-2024</a:t>
            </a:fld>
            <a:endParaRPr lang="en-IN" sz="1600" b="1"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6BE4FE73-2A86-D208-726C-76B1A4B448D8}"/>
              </a:ext>
            </a:extLst>
          </p:cNvPr>
          <p:cNvSpPr>
            <a:spLocks noGrp="1"/>
          </p:cNvSpPr>
          <p:nvPr>
            <p:ph type="sldNum" sz="quarter" idx="12"/>
          </p:nvPr>
        </p:nvSpPr>
        <p:spPr/>
        <p:txBody>
          <a:bodyPr/>
          <a:lstStyle/>
          <a:p>
            <a:fld id="{61E3BFED-9F84-4D5F-B4E4-248DC167C07C}" type="slidenum">
              <a:rPr lang="en-IN" sz="1600" b="1" smtClean="0">
                <a:solidFill>
                  <a:schemeClr val="tx1"/>
                </a:solidFill>
                <a:latin typeface="Times New Roman" panose="02020603050405020304" pitchFamily="18" charset="0"/>
                <a:cs typeface="Times New Roman" panose="02020603050405020304" pitchFamily="18" charset="0"/>
              </a:rPr>
              <a:t>2</a:t>
            </a:fld>
            <a:endParaRPr lang="en-IN" sz="16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0824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729F57-AFD0-5CB3-EE7A-2B21C9D1CCCB}"/>
              </a:ext>
            </a:extLst>
          </p:cNvPr>
          <p:cNvSpPr>
            <a:spLocks noGrp="1"/>
          </p:cNvSpPr>
          <p:nvPr>
            <p:ph type="dt" sz="half" idx="10"/>
          </p:nvPr>
        </p:nvSpPr>
        <p:spPr/>
        <p:txBody>
          <a:bodyPr/>
          <a:lstStyle/>
          <a:p>
            <a:fld id="{F81244A9-3B2D-4720-8D04-47D2B11805D7}" type="datetime1">
              <a:rPr lang="en-IN" smtClean="0"/>
              <a:t>26-05-2024</a:t>
            </a:fld>
            <a:endParaRPr lang="en-IN"/>
          </a:p>
        </p:txBody>
      </p:sp>
      <p:sp>
        <p:nvSpPr>
          <p:cNvPr id="3" name="Slide Number Placeholder 2">
            <a:extLst>
              <a:ext uri="{FF2B5EF4-FFF2-40B4-BE49-F238E27FC236}">
                <a16:creationId xmlns:a16="http://schemas.microsoft.com/office/drawing/2014/main" id="{BE4738C0-00C3-7F53-0C2F-6638B0FCC678}"/>
              </a:ext>
            </a:extLst>
          </p:cNvPr>
          <p:cNvSpPr>
            <a:spLocks noGrp="1"/>
          </p:cNvSpPr>
          <p:nvPr>
            <p:ph type="sldNum" sz="quarter" idx="12"/>
          </p:nvPr>
        </p:nvSpPr>
        <p:spPr/>
        <p:txBody>
          <a:bodyPr/>
          <a:lstStyle/>
          <a:p>
            <a:fld id="{61E3BFED-9F84-4D5F-B4E4-248DC167C07C}" type="slidenum">
              <a:rPr lang="en-IN" smtClean="0"/>
              <a:t>20</a:t>
            </a:fld>
            <a:endParaRPr lang="en-IN"/>
          </a:p>
        </p:txBody>
      </p:sp>
      <p:sp>
        <p:nvSpPr>
          <p:cNvPr id="5" name="TextBox 4">
            <a:extLst>
              <a:ext uri="{FF2B5EF4-FFF2-40B4-BE49-F238E27FC236}">
                <a16:creationId xmlns:a16="http://schemas.microsoft.com/office/drawing/2014/main" id="{294AA4EF-1C99-F3C2-A46C-DC6A8CE1A768}"/>
              </a:ext>
            </a:extLst>
          </p:cNvPr>
          <p:cNvSpPr txBox="1"/>
          <p:nvPr/>
        </p:nvSpPr>
        <p:spPr>
          <a:xfrm>
            <a:off x="838200" y="1151706"/>
            <a:ext cx="10400071" cy="4985980"/>
          </a:xfrm>
          <a:prstGeom prst="rect">
            <a:avLst/>
          </a:prstGeom>
          <a:noFill/>
        </p:spPr>
        <p:txBody>
          <a:bodyPr wrap="square">
            <a:spAutoFit/>
          </a:bodyPr>
          <a:lstStyle/>
          <a:p>
            <a:pPr algn="l"/>
            <a:endParaRPr lang="en-US" b="0" i="0" dirty="0">
              <a:solidFill>
                <a:srgbClr val="272C37"/>
              </a:solidFill>
              <a:effectLst/>
              <a:highlight>
                <a:srgbClr val="FFFFFF"/>
              </a:highlight>
              <a:latin typeface="Roboto" panose="02000000000000000000" pitchFamily="2" charset="0"/>
            </a:endParaRPr>
          </a:p>
          <a:p>
            <a:pPr algn="l"/>
            <a:r>
              <a:rPr lang="en-US" sz="2000" b="1" i="0" dirty="0">
                <a:effectLst/>
                <a:highlight>
                  <a:srgbClr val="FFFFFF"/>
                </a:highlight>
                <a:latin typeface="Times New Roman" panose="02020603050405020304" pitchFamily="18" charset="0"/>
                <a:cs typeface="Times New Roman" panose="02020603050405020304" pitchFamily="18" charset="0"/>
              </a:rPr>
              <a:t>SP Network</a:t>
            </a:r>
            <a:r>
              <a:rPr lang="en-US" sz="2000" b="0" i="0" dirty="0">
                <a:solidFill>
                  <a:srgbClr val="51565E"/>
                </a:solidFill>
                <a:effectLst/>
                <a:highlight>
                  <a:srgbClr val="FFFFFF"/>
                </a:highlight>
                <a:latin typeface="Times New Roman" panose="02020603050405020304" pitchFamily="18" charset="0"/>
                <a:cs typeface="Times New Roman" panose="02020603050405020304" pitchFamily="18" charset="0"/>
              </a:rPr>
              <a:t>: </a:t>
            </a:r>
            <a:r>
              <a:rPr lang="en-US" sz="2000" b="0" i="0" dirty="0">
                <a:effectLst/>
                <a:highlight>
                  <a:srgbClr val="FFFFFF"/>
                </a:highlight>
                <a:latin typeface="Times New Roman" panose="02020603050405020304" pitchFamily="18" charset="0"/>
                <a:cs typeface="Times New Roman" panose="02020603050405020304" pitchFamily="18" charset="0"/>
              </a:rPr>
              <a:t>It works on an SP network structure rather than a Feistel cipher structure, as seen in the case of the DES algorithm.</a:t>
            </a:r>
          </a:p>
          <a:p>
            <a:pPr algn="l"/>
            <a:endParaRPr lang="en-US" sz="2000" b="0" i="0" dirty="0">
              <a:effectLst/>
              <a:highlight>
                <a:srgbClr val="FFFFFF"/>
              </a:highlight>
              <a:latin typeface="Times New Roman" panose="02020603050405020304" pitchFamily="18" charset="0"/>
              <a:cs typeface="Times New Roman" panose="02020603050405020304" pitchFamily="18" charset="0"/>
            </a:endParaRPr>
          </a:p>
          <a:p>
            <a:pPr algn="l"/>
            <a:endParaRPr lang="en-US" sz="2000" b="0" i="0" dirty="0">
              <a:effectLst/>
              <a:highlight>
                <a:srgbClr val="FFFFFF"/>
              </a:highlight>
              <a:latin typeface="Times New Roman" panose="02020603050405020304" pitchFamily="18" charset="0"/>
              <a:cs typeface="Times New Roman" panose="02020603050405020304" pitchFamily="18" charset="0"/>
            </a:endParaRPr>
          </a:p>
          <a:p>
            <a:pPr algn="l"/>
            <a:r>
              <a:rPr lang="en-US" sz="2000" b="1" i="0" dirty="0">
                <a:effectLst/>
                <a:highlight>
                  <a:srgbClr val="FFFFFF"/>
                </a:highlight>
                <a:latin typeface="Times New Roman" panose="02020603050405020304" pitchFamily="18" charset="0"/>
                <a:cs typeface="Times New Roman" panose="02020603050405020304" pitchFamily="18" charset="0"/>
              </a:rPr>
              <a:t>Key Expansion</a:t>
            </a:r>
            <a:r>
              <a:rPr lang="en-US" sz="2000" b="0" i="0" dirty="0">
                <a:effectLst/>
                <a:highlight>
                  <a:srgbClr val="FFFFFF"/>
                </a:highlight>
                <a:latin typeface="Times New Roman" panose="02020603050405020304" pitchFamily="18" charset="0"/>
                <a:cs typeface="Times New Roman" panose="02020603050405020304" pitchFamily="18" charset="0"/>
              </a:rPr>
              <a:t>: It takes a single key up during the first stage, which is later expanded to multiple keys used in individual rounds.</a:t>
            </a:r>
          </a:p>
          <a:p>
            <a:pPr algn="l"/>
            <a:endParaRPr lang="en-US" sz="2000" b="0" i="0" dirty="0">
              <a:effectLst/>
              <a:highlight>
                <a:srgbClr val="FFFFFF"/>
              </a:highlight>
              <a:latin typeface="Times New Roman" panose="02020603050405020304" pitchFamily="18" charset="0"/>
              <a:cs typeface="Times New Roman" panose="02020603050405020304" pitchFamily="18" charset="0"/>
            </a:endParaRPr>
          </a:p>
          <a:p>
            <a:pPr algn="l"/>
            <a:endParaRPr lang="en-US" sz="2000" b="0" i="0" dirty="0">
              <a:effectLst/>
              <a:highlight>
                <a:srgbClr val="FFFFFF"/>
              </a:highlight>
              <a:latin typeface="Times New Roman" panose="02020603050405020304" pitchFamily="18" charset="0"/>
              <a:cs typeface="Times New Roman" panose="02020603050405020304" pitchFamily="18" charset="0"/>
            </a:endParaRPr>
          </a:p>
          <a:p>
            <a:pPr algn="l"/>
            <a:r>
              <a:rPr lang="en-US" sz="2000" b="1" i="0" dirty="0">
                <a:effectLst/>
                <a:highlight>
                  <a:srgbClr val="FFFFFF"/>
                </a:highlight>
                <a:latin typeface="Times New Roman" panose="02020603050405020304" pitchFamily="18" charset="0"/>
                <a:cs typeface="Times New Roman" panose="02020603050405020304" pitchFamily="18" charset="0"/>
              </a:rPr>
              <a:t>Byte Data: </a:t>
            </a:r>
            <a:r>
              <a:rPr lang="en-US" sz="2000" b="0" i="0" dirty="0">
                <a:effectLst/>
                <a:highlight>
                  <a:srgbClr val="FFFFFF"/>
                </a:highlight>
                <a:latin typeface="Times New Roman" panose="02020603050405020304" pitchFamily="18" charset="0"/>
                <a:cs typeface="Times New Roman" panose="02020603050405020304" pitchFamily="18" charset="0"/>
              </a:rPr>
              <a:t>The AES encryption algorithm does operations on byte data instead of bit data. So it treats the 128-bit block size as 16 bytes during the encryption procedure.</a:t>
            </a:r>
          </a:p>
          <a:p>
            <a:pPr algn="l"/>
            <a:endParaRPr lang="en-US" sz="2000" b="0" i="0" dirty="0">
              <a:effectLst/>
              <a:highlight>
                <a:srgbClr val="FFFFFF"/>
              </a:highlight>
              <a:latin typeface="Times New Roman" panose="02020603050405020304" pitchFamily="18" charset="0"/>
              <a:cs typeface="Times New Roman" panose="02020603050405020304" pitchFamily="18" charset="0"/>
            </a:endParaRPr>
          </a:p>
          <a:p>
            <a:pPr algn="l"/>
            <a:endParaRPr lang="en-US" sz="2000" b="0" i="0" dirty="0">
              <a:effectLst/>
              <a:highlight>
                <a:srgbClr val="FFFFFF"/>
              </a:highlight>
              <a:latin typeface="Times New Roman" panose="02020603050405020304" pitchFamily="18" charset="0"/>
              <a:cs typeface="Times New Roman" panose="02020603050405020304" pitchFamily="18" charset="0"/>
            </a:endParaRPr>
          </a:p>
          <a:p>
            <a:pPr algn="l"/>
            <a:r>
              <a:rPr lang="en-US" sz="2000" b="1" i="0" dirty="0">
                <a:effectLst/>
                <a:highlight>
                  <a:srgbClr val="FFFFFF"/>
                </a:highlight>
                <a:latin typeface="Times New Roman" panose="02020603050405020304" pitchFamily="18" charset="0"/>
                <a:cs typeface="Times New Roman" panose="02020603050405020304" pitchFamily="18" charset="0"/>
              </a:rPr>
              <a:t>Key Length</a:t>
            </a:r>
            <a:r>
              <a:rPr lang="en-US" sz="2000" b="0" i="0" dirty="0">
                <a:effectLst/>
                <a:highlight>
                  <a:srgbClr val="FFFFFF"/>
                </a:highlight>
                <a:latin typeface="Times New Roman" panose="02020603050405020304" pitchFamily="18" charset="0"/>
                <a:cs typeface="Times New Roman" panose="02020603050405020304" pitchFamily="18" charset="0"/>
              </a:rPr>
              <a:t>: The number of rounds to be carried out depends on the length of the key being used to encrypt data. The 128-bit key size has ten rounds, the 192-bit key size has 12 rounds, and the 256-bit key size has 14 rounds.</a:t>
            </a:r>
          </a:p>
        </p:txBody>
      </p:sp>
      <p:sp>
        <p:nvSpPr>
          <p:cNvPr id="6" name="TextBox 5">
            <a:extLst>
              <a:ext uri="{FF2B5EF4-FFF2-40B4-BE49-F238E27FC236}">
                <a16:creationId xmlns:a16="http://schemas.microsoft.com/office/drawing/2014/main" id="{B67AE8CE-AA2C-F6D9-8ABF-632BE754C7A4}"/>
              </a:ext>
            </a:extLst>
          </p:cNvPr>
          <p:cNvSpPr txBox="1"/>
          <p:nvPr/>
        </p:nvSpPr>
        <p:spPr>
          <a:xfrm>
            <a:off x="3581400" y="314714"/>
            <a:ext cx="4949688" cy="523220"/>
          </a:xfrm>
          <a:prstGeom prst="rect">
            <a:avLst/>
          </a:prstGeom>
          <a:noFill/>
        </p:spPr>
        <p:txBody>
          <a:bodyPr wrap="none" rtlCol="0">
            <a:spAutoFit/>
          </a:bodyPr>
          <a:lstStyle/>
          <a:p>
            <a:r>
              <a:rPr lang="en-US" sz="2800" b="1" i="0" dirty="0">
                <a:solidFill>
                  <a:srgbClr val="FF0000"/>
                </a:solidFill>
                <a:effectLst/>
                <a:highlight>
                  <a:srgbClr val="FFFFFF"/>
                </a:highlight>
                <a:latin typeface="Times New Roman" panose="02020603050405020304" pitchFamily="18" charset="0"/>
                <a:cs typeface="Times New Roman" panose="02020603050405020304" pitchFamily="18" charset="0"/>
              </a:rPr>
              <a:t>What are the Features of AES?</a:t>
            </a:r>
            <a:endParaRPr lang="en-US" sz="28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7901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572856-2AF0-D7BC-9777-DC1224E12F10}"/>
              </a:ext>
            </a:extLst>
          </p:cNvPr>
          <p:cNvSpPr>
            <a:spLocks noGrp="1"/>
          </p:cNvSpPr>
          <p:nvPr>
            <p:ph type="dt" sz="half" idx="10"/>
          </p:nvPr>
        </p:nvSpPr>
        <p:spPr/>
        <p:txBody>
          <a:bodyPr/>
          <a:lstStyle/>
          <a:p>
            <a:fld id="{F81244A9-3B2D-4720-8D04-47D2B11805D7}" type="datetime1">
              <a:rPr lang="en-IN" smtClean="0"/>
              <a:t>26-05-2024</a:t>
            </a:fld>
            <a:endParaRPr lang="en-IN"/>
          </a:p>
        </p:txBody>
      </p:sp>
      <p:sp>
        <p:nvSpPr>
          <p:cNvPr id="3" name="Slide Number Placeholder 2">
            <a:extLst>
              <a:ext uri="{FF2B5EF4-FFF2-40B4-BE49-F238E27FC236}">
                <a16:creationId xmlns:a16="http://schemas.microsoft.com/office/drawing/2014/main" id="{4274D230-D232-4B1C-BD5D-C8CFEF783AFD}"/>
              </a:ext>
            </a:extLst>
          </p:cNvPr>
          <p:cNvSpPr>
            <a:spLocks noGrp="1"/>
          </p:cNvSpPr>
          <p:nvPr>
            <p:ph type="sldNum" sz="quarter" idx="12"/>
          </p:nvPr>
        </p:nvSpPr>
        <p:spPr/>
        <p:txBody>
          <a:bodyPr/>
          <a:lstStyle/>
          <a:p>
            <a:fld id="{61E3BFED-9F84-4D5F-B4E4-248DC167C07C}" type="slidenum">
              <a:rPr lang="en-IN" smtClean="0"/>
              <a:t>21</a:t>
            </a:fld>
            <a:endParaRPr lang="en-IN"/>
          </a:p>
        </p:txBody>
      </p:sp>
      <p:sp>
        <p:nvSpPr>
          <p:cNvPr id="4" name="TextBox 3">
            <a:extLst>
              <a:ext uri="{FF2B5EF4-FFF2-40B4-BE49-F238E27FC236}">
                <a16:creationId xmlns:a16="http://schemas.microsoft.com/office/drawing/2014/main" id="{6BD5C265-D31C-9C40-3486-32B01890C365}"/>
              </a:ext>
            </a:extLst>
          </p:cNvPr>
          <p:cNvSpPr txBox="1"/>
          <p:nvPr/>
        </p:nvSpPr>
        <p:spPr>
          <a:xfrm>
            <a:off x="4227872" y="501444"/>
            <a:ext cx="3639522" cy="1077218"/>
          </a:xfrm>
          <a:prstGeom prst="rect">
            <a:avLst/>
          </a:prstGeom>
          <a:noFill/>
        </p:spPr>
        <p:txBody>
          <a:bodyPr wrap="none" rtlCol="0">
            <a:spAutoFit/>
          </a:bodyPr>
          <a:lstStyle/>
          <a:p>
            <a:pPr algn="l"/>
            <a:r>
              <a:rPr lang="en-US" sz="2800" b="1" i="0" dirty="0">
                <a:solidFill>
                  <a:srgbClr val="FF0000"/>
                </a:solidFill>
                <a:effectLst/>
                <a:highlight>
                  <a:srgbClr val="FFFFFF"/>
                </a:highlight>
                <a:latin typeface="Times New Roman" panose="02020603050405020304" pitchFamily="18" charset="0"/>
                <a:cs typeface="Times New Roman" panose="02020603050405020304" pitchFamily="18" charset="0"/>
              </a:rPr>
              <a:t>How Does AES Work?</a:t>
            </a:r>
          </a:p>
          <a:p>
            <a:br>
              <a:rPr lang="en-US" dirty="0"/>
            </a:br>
            <a:endParaRPr lang="en-US" dirty="0"/>
          </a:p>
        </p:txBody>
      </p:sp>
      <p:sp>
        <p:nvSpPr>
          <p:cNvPr id="6" name="TextBox 5">
            <a:extLst>
              <a:ext uri="{FF2B5EF4-FFF2-40B4-BE49-F238E27FC236}">
                <a16:creationId xmlns:a16="http://schemas.microsoft.com/office/drawing/2014/main" id="{1C766C25-C84B-ED2D-D497-2FDB0287232E}"/>
              </a:ext>
            </a:extLst>
          </p:cNvPr>
          <p:cNvSpPr txBox="1"/>
          <p:nvPr/>
        </p:nvSpPr>
        <p:spPr>
          <a:xfrm>
            <a:off x="1042220" y="501444"/>
            <a:ext cx="9741272" cy="5324535"/>
          </a:xfrm>
          <a:prstGeom prst="rect">
            <a:avLst/>
          </a:prstGeom>
          <a:noFill/>
        </p:spPr>
        <p:txBody>
          <a:bodyPr wrap="square">
            <a:spAutoFit/>
          </a:bodyPr>
          <a:lstStyle/>
          <a:p>
            <a:endParaRPr lang="en-US" dirty="0"/>
          </a:p>
          <a:p>
            <a:endParaRPr lang="en-US" dirty="0"/>
          </a:p>
          <a:p>
            <a:r>
              <a:rPr lang="en-US" sz="2000" b="1" dirty="0">
                <a:latin typeface="Times New Roman" panose="02020603050405020304" pitchFamily="18" charset="0"/>
                <a:cs typeface="Times New Roman" panose="02020603050405020304" pitchFamily="18" charset="0"/>
              </a:rPr>
              <a:t>Data Transmission:</a:t>
            </a:r>
          </a:p>
          <a:p>
            <a:endParaRPr lang="en-US" sz="2000" b="1" dirty="0">
              <a:latin typeface="Times New Roman" panose="02020603050405020304" pitchFamily="18" charset="0"/>
              <a:cs typeface="Times New Roman" panose="02020603050405020304" pitchFamily="18" charset="0"/>
            </a:endParaRPr>
          </a:p>
          <a:p>
            <a:r>
              <a:rPr lang="en-US" dirty="0"/>
              <a:t>  AES operates on a 4x4 matrix (state array) where each cell holds 1 byte (16 bytes total per block).</a:t>
            </a:r>
          </a:p>
          <a:p>
            <a:endParaRPr lang="en-US" dirty="0"/>
          </a:p>
          <a:p>
            <a:r>
              <a:rPr lang="en-US" sz="2000" b="1" dirty="0">
                <a:latin typeface="Times New Roman" panose="02020603050405020304" pitchFamily="18" charset="0"/>
                <a:cs typeface="Times New Roman" panose="02020603050405020304" pitchFamily="18" charset="0"/>
              </a:rPr>
              <a:t>State Array:</a:t>
            </a:r>
          </a:p>
          <a:p>
            <a:endParaRPr lang="en-US" sz="2000" b="1" dirty="0">
              <a:latin typeface="Times New Roman" panose="02020603050405020304" pitchFamily="18" charset="0"/>
              <a:cs typeface="Times New Roman" panose="02020603050405020304" pitchFamily="18" charset="0"/>
            </a:endParaRPr>
          </a:p>
          <a:p>
            <a:r>
              <a:rPr lang="en-US" dirty="0"/>
              <a:t>  The 4x4 matrix holds the data for a single 128-bit block.</a:t>
            </a:r>
          </a:p>
          <a:p>
            <a:endParaRPr lang="en-US" dirty="0"/>
          </a:p>
          <a:p>
            <a:r>
              <a:rPr lang="en-US" sz="2000" b="1" dirty="0">
                <a:latin typeface="Times New Roman" panose="02020603050405020304" pitchFamily="18" charset="0"/>
                <a:cs typeface="Times New Roman" panose="02020603050405020304" pitchFamily="18" charset="0"/>
              </a:rPr>
              <a:t>Key Expansion:</a:t>
            </a:r>
          </a:p>
          <a:p>
            <a:endParaRPr lang="en-US" sz="2000" b="1" dirty="0">
              <a:latin typeface="Times New Roman" panose="02020603050405020304" pitchFamily="18" charset="0"/>
              <a:cs typeface="Times New Roman" panose="02020603050405020304" pitchFamily="18" charset="0"/>
            </a:endParaRPr>
          </a:p>
          <a:p>
            <a:r>
              <a:rPr lang="en-US" dirty="0"/>
              <a:t>  Initial key is expanded into multiple round keys.</a:t>
            </a:r>
          </a:p>
          <a:p>
            <a:r>
              <a:rPr lang="en-US" dirty="0"/>
              <a:t>  For a 128-bit key: 10 rounds + 1 initial key = 11 keys total.</a:t>
            </a:r>
          </a:p>
          <a:p>
            <a:endParaRPr lang="en-US" dirty="0"/>
          </a:p>
          <a:p>
            <a:r>
              <a:rPr lang="en-US" sz="2000" b="1" dirty="0">
                <a:latin typeface="Times New Roman" panose="02020603050405020304" pitchFamily="18" charset="0"/>
                <a:cs typeface="Times New Roman" panose="02020603050405020304" pitchFamily="18" charset="0"/>
              </a:rPr>
              <a:t>Round Keys:</a:t>
            </a:r>
          </a:p>
          <a:p>
            <a:endParaRPr lang="en-US" sz="2000" b="1" dirty="0">
              <a:latin typeface="Times New Roman" panose="02020603050405020304" pitchFamily="18" charset="0"/>
              <a:cs typeface="Times New Roman" panose="02020603050405020304" pitchFamily="18" charset="0"/>
            </a:endParaRPr>
          </a:p>
          <a:p>
            <a:r>
              <a:rPr lang="en-US" dirty="0"/>
              <a:t>  Used in each step of the encryption process.</a:t>
            </a:r>
          </a:p>
        </p:txBody>
      </p:sp>
    </p:spTree>
    <p:extLst>
      <p:ext uri="{BB962C8B-B14F-4D97-AF65-F5344CB8AC3E}">
        <p14:creationId xmlns:p14="http://schemas.microsoft.com/office/powerpoint/2010/main" val="3364496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8533E6-D039-531C-0749-18A4221C1AB9}"/>
              </a:ext>
            </a:extLst>
          </p:cNvPr>
          <p:cNvSpPr>
            <a:spLocks noGrp="1"/>
          </p:cNvSpPr>
          <p:nvPr>
            <p:ph type="dt" sz="half" idx="10"/>
          </p:nvPr>
        </p:nvSpPr>
        <p:spPr/>
        <p:txBody>
          <a:bodyPr/>
          <a:lstStyle/>
          <a:p>
            <a:fld id="{F81244A9-3B2D-4720-8D04-47D2B11805D7}" type="datetime1">
              <a:rPr lang="en-IN" smtClean="0"/>
              <a:t>26-05-2024</a:t>
            </a:fld>
            <a:endParaRPr lang="en-IN"/>
          </a:p>
        </p:txBody>
      </p:sp>
      <p:sp>
        <p:nvSpPr>
          <p:cNvPr id="3" name="Slide Number Placeholder 2">
            <a:extLst>
              <a:ext uri="{FF2B5EF4-FFF2-40B4-BE49-F238E27FC236}">
                <a16:creationId xmlns:a16="http://schemas.microsoft.com/office/drawing/2014/main" id="{A942265D-4356-D7E3-2157-23AA1729DEFE}"/>
              </a:ext>
            </a:extLst>
          </p:cNvPr>
          <p:cNvSpPr>
            <a:spLocks noGrp="1"/>
          </p:cNvSpPr>
          <p:nvPr>
            <p:ph type="sldNum" sz="quarter" idx="12"/>
          </p:nvPr>
        </p:nvSpPr>
        <p:spPr/>
        <p:txBody>
          <a:bodyPr/>
          <a:lstStyle/>
          <a:p>
            <a:fld id="{61E3BFED-9F84-4D5F-B4E4-248DC167C07C}" type="slidenum">
              <a:rPr lang="en-IN" smtClean="0"/>
              <a:t>22</a:t>
            </a:fld>
            <a:endParaRPr lang="en-IN"/>
          </a:p>
        </p:txBody>
      </p:sp>
      <p:pic>
        <p:nvPicPr>
          <p:cNvPr id="1026" name="Picture 2" descr="process">
            <a:extLst>
              <a:ext uri="{FF2B5EF4-FFF2-40B4-BE49-F238E27FC236}">
                <a16:creationId xmlns:a16="http://schemas.microsoft.com/office/drawing/2014/main" id="{DD75F969-4BE6-8030-4C3B-06947E5A7D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8138" y="1495963"/>
            <a:ext cx="7115723" cy="40430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5732814-8075-EBDD-4AA2-A7DA25372AC5}"/>
              </a:ext>
            </a:extLst>
          </p:cNvPr>
          <p:cNvSpPr txBox="1"/>
          <p:nvPr/>
        </p:nvSpPr>
        <p:spPr>
          <a:xfrm>
            <a:off x="3362632" y="431342"/>
            <a:ext cx="5994846" cy="523220"/>
          </a:xfrm>
          <a:prstGeom prst="rect">
            <a:avLst/>
          </a:prstGeom>
          <a:noFill/>
        </p:spPr>
        <p:txBody>
          <a:bodyPr wrap="none" rtlCol="0">
            <a:spAutoFit/>
          </a:bodyPr>
          <a:lstStyle/>
          <a:p>
            <a:r>
              <a:rPr lang="en-US" sz="2800" b="1" i="0" dirty="0">
                <a:solidFill>
                  <a:srgbClr val="FF0000"/>
                </a:solidFill>
                <a:effectLst/>
                <a:highlight>
                  <a:srgbClr val="FFFFFF"/>
                </a:highlight>
                <a:latin typeface="Times New Roman" panose="02020603050405020304" pitchFamily="18" charset="0"/>
                <a:cs typeface="Times New Roman" panose="02020603050405020304" pitchFamily="18" charset="0"/>
              </a:rPr>
              <a:t> STEPS TO BE FOLLOWED IN AES</a:t>
            </a:r>
            <a:endParaRPr lang="en-US" dirty="0"/>
          </a:p>
        </p:txBody>
      </p:sp>
    </p:spTree>
    <p:extLst>
      <p:ext uri="{BB962C8B-B14F-4D97-AF65-F5344CB8AC3E}">
        <p14:creationId xmlns:p14="http://schemas.microsoft.com/office/powerpoint/2010/main" val="9948834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A234F9-624B-8ACE-EE2A-C98B01A9A5AD}"/>
              </a:ext>
            </a:extLst>
          </p:cNvPr>
          <p:cNvSpPr>
            <a:spLocks noGrp="1"/>
          </p:cNvSpPr>
          <p:nvPr>
            <p:ph type="dt" sz="half" idx="10"/>
          </p:nvPr>
        </p:nvSpPr>
        <p:spPr/>
        <p:txBody>
          <a:bodyPr/>
          <a:lstStyle/>
          <a:p>
            <a:fld id="{F81244A9-3B2D-4720-8D04-47D2B11805D7}" type="datetime1">
              <a:rPr lang="en-IN" smtClean="0"/>
              <a:t>26-05-2024</a:t>
            </a:fld>
            <a:endParaRPr lang="en-IN"/>
          </a:p>
        </p:txBody>
      </p:sp>
      <p:sp>
        <p:nvSpPr>
          <p:cNvPr id="3" name="Slide Number Placeholder 2">
            <a:extLst>
              <a:ext uri="{FF2B5EF4-FFF2-40B4-BE49-F238E27FC236}">
                <a16:creationId xmlns:a16="http://schemas.microsoft.com/office/drawing/2014/main" id="{97F9E8BD-748D-8FEF-8BC4-028DF6C666BF}"/>
              </a:ext>
            </a:extLst>
          </p:cNvPr>
          <p:cNvSpPr>
            <a:spLocks noGrp="1"/>
          </p:cNvSpPr>
          <p:nvPr>
            <p:ph type="sldNum" sz="quarter" idx="12"/>
          </p:nvPr>
        </p:nvSpPr>
        <p:spPr/>
        <p:txBody>
          <a:bodyPr/>
          <a:lstStyle/>
          <a:p>
            <a:fld id="{61E3BFED-9F84-4D5F-B4E4-248DC167C07C}" type="slidenum">
              <a:rPr lang="en-IN" smtClean="0"/>
              <a:t>23</a:t>
            </a:fld>
            <a:endParaRPr lang="en-IN"/>
          </a:p>
        </p:txBody>
      </p:sp>
      <p:sp>
        <p:nvSpPr>
          <p:cNvPr id="4" name="TextBox 3">
            <a:extLst>
              <a:ext uri="{FF2B5EF4-FFF2-40B4-BE49-F238E27FC236}">
                <a16:creationId xmlns:a16="http://schemas.microsoft.com/office/drawing/2014/main" id="{B2B4D542-008C-18FF-8550-535C4320100B}"/>
              </a:ext>
            </a:extLst>
          </p:cNvPr>
          <p:cNvSpPr txBox="1"/>
          <p:nvPr/>
        </p:nvSpPr>
        <p:spPr>
          <a:xfrm>
            <a:off x="894734" y="1297858"/>
            <a:ext cx="10459065"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mentioned steps are followed for each block sequentially, and the encrypted blocks are combined to form the final ciphertext. Steps include </a:t>
            </a:r>
            <a:r>
              <a:rPr lang="en-US" sz="2000" dirty="0" err="1">
                <a:latin typeface="Times New Roman" panose="02020603050405020304" pitchFamily="18" charset="0"/>
                <a:cs typeface="Times New Roman" panose="02020603050405020304" pitchFamily="18" charset="0"/>
              </a:rPr>
              <a:t>SubBytes</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ShiftRows</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MixColumns</a:t>
            </a:r>
            <a:r>
              <a:rPr lang="en-US" sz="2000" dirty="0">
                <a:latin typeface="Times New Roman" panose="02020603050405020304" pitchFamily="18" charset="0"/>
                <a:cs typeface="Times New Roman" panose="02020603050405020304" pitchFamily="18" charset="0"/>
              </a:rPr>
              <a:t>, and Add Round Key.</a:t>
            </a:r>
          </a:p>
        </p:txBody>
      </p:sp>
      <p:sp>
        <p:nvSpPr>
          <p:cNvPr id="6" name="TextBox 5">
            <a:extLst>
              <a:ext uri="{FF2B5EF4-FFF2-40B4-BE49-F238E27FC236}">
                <a16:creationId xmlns:a16="http://schemas.microsoft.com/office/drawing/2014/main" id="{D4AA506E-ED2E-AB8A-C0BC-22682707C176}"/>
              </a:ext>
            </a:extLst>
          </p:cNvPr>
          <p:cNvSpPr txBox="1"/>
          <p:nvPr/>
        </p:nvSpPr>
        <p:spPr>
          <a:xfrm>
            <a:off x="5083276" y="554034"/>
            <a:ext cx="2536723" cy="523220"/>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CONT….</a:t>
            </a:r>
          </a:p>
        </p:txBody>
      </p:sp>
      <p:sp>
        <p:nvSpPr>
          <p:cNvPr id="8" name="TextBox 7">
            <a:extLst>
              <a:ext uri="{FF2B5EF4-FFF2-40B4-BE49-F238E27FC236}">
                <a16:creationId xmlns:a16="http://schemas.microsoft.com/office/drawing/2014/main" id="{4796CDC6-FAED-C0A1-2D3C-8186E5907A04}"/>
              </a:ext>
            </a:extLst>
          </p:cNvPr>
          <p:cNvSpPr txBox="1"/>
          <p:nvPr/>
        </p:nvSpPr>
        <p:spPr>
          <a:xfrm>
            <a:off x="894734" y="5236976"/>
            <a:ext cx="10097730" cy="707886"/>
          </a:xfrm>
          <a:prstGeom prst="rect">
            <a:avLst/>
          </a:prstGeom>
          <a:noFill/>
        </p:spPr>
        <p:txBody>
          <a:bodyPr wrap="square">
            <a:spAutoFit/>
          </a:bodyPr>
          <a:lstStyle/>
          <a:p>
            <a:pPr algn="l">
              <a:buFont typeface="Arial" panose="020B0604020202020204" pitchFamily="34" charset="0"/>
              <a:buChar char="•"/>
            </a:pPr>
            <a:r>
              <a:rPr lang="en-US" sz="2000" b="1" i="0" dirty="0">
                <a:solidFill>
                  <a:srgbClr val="51565E"/>
                </a:solidFill>
                <a:effectLst/>
                <a:highlight>
                  <a:srgbClr val="FFFFFF"/>
                </a:highlight>
                <a:latin typeface="Times New Roman" panose="02020603050405020304" pitchFamily="18" charset="0"/>
                <a:cs typeface="Times New Roman" panose="02020603050405020304" pitchFamily="18" charset="0"/>
              </a:rPr>
              <a:t>   Add Round Key: </a:t>
            </a:r>
            <a:r>
              <a:rPr lang="en-US" sz="2000" b="0" i="0" dirty="0">
                <a:solidFill>
                  <a:srgbClr val="51565E"/>
                </a:solidFill>
                <a:effectLst/>
                <a:highlight>
                  <a:srgbClr val="FFFFFF"/>
                </a:highlight>
                <a:latin typeface="Times New Roman" panose="02020603050405020304" pitchFamily="18" charset="0"/>
                <a:cs typeface="Times New Roman" panose="02020603050405020304" pitchFamily="18" charset="0"/>
              </a:rPr>
              <a:t>You pass the block data stored in the state array through an XOR function with the first key generated (K0). It passes the resultant state array on as input to the next step.</a:t>
            </a:r>
          </a:p>
        </p:txBody>
      </p:sp>
      <p:pic>
        <p:nvPicPr>
          <p:cNvPr id="2050" name="Picture 2" descr="roundkey.">
            <a:extLst>
              <a:ext uri="{FF2B5EF4-FFF2-40B4-BE49-F238E27FC236}">
                <a16:creationId xmlns:a16="http://schemas.microsoft.com/office/drawing/2014/main" id="{326ED193-6885-62F2-80C9-0FA784BC06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6561" y="2516632"/>
            <a:ext cx="5934075"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34970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B5666A-B4B4-43E3-BF72-CB3855CBD309}"/>
              </a:ext>
            </a:extLst>
          </p:cNvPr>
          <p:cNvSpPr>
            <a:spLocks noGrp="1"/>
          </p:cNvSpPr>
          <p:nvPr>
            <p:ph type="dt" sz="half" idx="10"/>
          </p:nvPr>
        </p:nvSpPr>
        <p:spPr/>
        <p:txBody>
          <a:bodyPr/>
          <a:lstStyle/>
          <a:p>
            <a:fld id="{F81244A9-3B2D-4720-8D04-47D2B11805D7}" type="datetime1">
              <a:rPr lang="en-IN" smtClean="0"/>
              <a:t>26-05-2024</a:t>
            </a:fld>
            <a:endParaRPr lang="en-IN"/>
          </a:p>
        </p:txBody>
      </p:sp>
      <p:sp>
        <p:nvSpPr>
          <p:cNvPr id="3" name="Slide Number Placeholder 2">
            <a:extLst>
              <a:ext uri="{FF2B5EF4-FFF2-40B4-BE49-F238E27FC236}">
                <a16:creationId xmlns:a16="http://schemas.microsoft.com/office/drawing/2014/main" id="{47183AE0-4A23-C159-52EB-4B6DA7CC239A}"/>
              </a:ext>
            </a:extLst>
          </p:cNvPr>
          <p:cNvSpPr>
            <a:spLocks noGrp="1"/>
          </p:cNvSpPr>
          <p:nvPr>
            <p:ph type="sldNum" sz="quarter" idx="12"/>
          </p:nvPr>
        </p:nvSpPr>
        <p:spPr/>
        <p:txBody>
          <a:bodyPr/>
          <a:lstStyle/>
          <a:p>
            <a:fld id="{61E3BFED-9F84-4D5F-B4E4-248DC167C07C}" type="slidenum">
              <a:rPr lang="en-IN" smtClean="0"/>
              <a:t>24</a:t>
            </a:fld>
            <a:endParaRPr lang="en-IN"/>
          </a:p>
        </p:txBody>
      </p:sp>
      <p:sp>
        <p:nvSpPr>
          <p:cNvPr id="5" name="TextBox 4">
            <a:extLst>
              <a:ext uri="{FF2B5EF4-FFF2-40B4-BE49-F238E27FC236}">
                <a16:creationId xmlns:a16="http://schemas.microsoft.com/office/drawing/2014/main" id="{2CD1D00F-8E9F-1BCD-2839-B1B8B98E27BE}"/>
              </a:ext>
            </a:extLst>
          </p:cNvPr>
          <p:cNvSpPr txBox="1"/>
          <p:nvPr/>
        </p:nvSpPr>
        <p:spPr>
          <a:xfrm>
            <a:off x="4994787" y="552754"/>
            <a:ext cx="1750142" cy="523220"/>
          </a:xfrm>
          <a:prstGeom prst="rect">
            <a:avLst/>
          </a:prstGeom>
          <a:noFill/>
        </p:spPr>
        <p:txBody>
          <a:bodyPr wrap="square">
            <a:spAutoFit/>
          </a:bodyPr>
          <a:lstStyle/>
          <a:p>
            <a:r>
              <a:rPr lang="en-US" sz="2800" b="1" dirty="0">
                <a:solidFill>
                  <a:srgbClr val="FF0000"/>
                </a:solidFill>
                <a:latin typeface="Times New Roman" panose="02020603050405020304" pitchFamily="18" charset="0"/>
                <a:cs typeface="Times New Roman" panose="02020603050405020304" pitchFamily="18" charset="0"/>
              </a:rPr>
              <a:t>CONT….</a:t>
            </a:r>
          </a:p>
        </p:txBody>
      </p:sp>
      <p:sp>
        <p:nvSpPr>
          <p:cNvPr id="6" name="TextBox 5">
            <a:extLst>
              <a:ext uri="{FF2B5EF4-FFF2-40B4-BE49-F238E27FC236}">
                <a16:creationId xmlns:a16="http://schemas.microsoft.com/office/drawing/2014/main" id="{54844EDB-8CB0-3FC9-D5A0-2C73AA286DD0}"/>
              </a:ext>
            </a:extLst>
          </p:cNvPr>
          <p:cNvSpPr txBox="1"/>
          <p:nvPr/>
        </p:nvSpPr>
        <p:spPr>
          <a:xfrm>
            <a:off x="838200" y="1278194"/>
            <a:ext cx="10714703" cy="1569660"/>
          </a:xfrm>
          <a:prstGeom prst="rect">
            <a:avLst/>
          </a:prstGeom>
          <a:noFill/>
        </p:spPr>
        <p:txBody>
          <a:bodyPr wrap="square" rtlCol="0">
            <a:spAutoFit/>
          </a:bodyPr>
          <a:lstStyle/>
          <a:p>
            <a:pPr algn="l">
              <a:buFont typeface="Arial" panose="020B0604020202020204" pitchFamily="34" charset="0"/>
              <a:buChar char="•"/>
            </a:pPr>
            <a:r>
              <a:rPr lang="en-US" b="0" i="0" dirty="0">
                <a:solidFill>
                  <a:srgbClr val="51565E"/>
                </a:solidFill>
                <a:effectLst/>
                <a:highlight>
                  <a:srgbClr val="FFFFFF"/>
                </a:highlight>
                <a:latin typeface="Roboto" panose="02000000000000000000" pitchFamily="2" charset="0"/>
              </a:rPr>
              <a:t>  </a:t>
            </a:r>
            <a:r>
              <a:rPr lang="en-US" b="1" i="0" dirty="0">
                <a:solidFill>
                  <a:srgbClr val="51565E"/>
                </a:solidFill>
                <a:effectLst/>
                <a:highlight>
                  <a:srgbClr val="FFFFFF"/>
                </a:highlight>
                <a:latin typeface="Times New Roman" panose="02020603050405020304" pitchFamily="18" charset="0"/>
                <a:cs typeface="Times New Roman" panose="02020603050405020304" pitchFamily="18" charset="0"/>
              </a:rPr>
              <a:t>Sub-Bytes:</a:t>
            </a:r>
            <a:r>
              <a:rPr lang="en-US" b="0" i="0" dirty="0">
                <a:solidFill>
                  <a:srgbClr val="51565E"/>
                </a:solidFill>
                <a:effectLst/>
                <a:highlight>
                  <a:srgbClr val="FFFFFF"/>
                </a:highlight>
                <a:latin typeface="Roboto" panose="02000000000000000000" pitchFamily="2" charset="0"/>
              </a:rPr>
              <a:t> </a:t>
            </a:r>
            <a:r>
              <a:rPr lang="en-US" sz="2000" b="0" i="0" dirty="0">
                <a:solidFill>
                  <a:srgbClr val="51565E"/>
                </a:solidFill>
                <a:effectLst/>
                <a:highlight>
                  <a:srgbClr val="FFFFFF"/>
                </a:highlight>
                <a:latin typeface="Times New Roman" panose="02020603050405020304" pitchFamily="18" charset="0"/>
                <a:cs typeface="Times New Roman" panose="02020603050405020304" pitchFamily="18" charset="0"/>
              </a:rPr>
              <a:t>In this step, it converts each byte of the state array into hexadecimal, divided into two equal parts. These parts are the rows and columns, mapped with a substitution box (S-Box) to generate new values for the final state array.</a:t>
            </a:r>
          </a:p>
          <a:p>
            <a:br>
              <a:rPr lang="en-US" dirty="0"/>
            </a:br>
            <a:endParaRPr lang="en-US" dirty="0"/>
          </a:p>
        </p:txBody>
      </p:sp>
      <p:pic>
        <p:nvPicPr>
          <p:cNvPr id="3074" name="Picture 2" descr="subbytes.">
            <a:extLst>
              <a:ext uri="{FF2B5EF4-FFF2-40B4-BE49-F238E27FC236}">
                <a16:creationId xmlns:a16="http://schemas.microsoft.com/office/drawing/2014/main" id="{19FCFFDE-5DFF-6F1E-0801-76C7781B7C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187" y="2969004"/>
            <a:ext cx="8429625" cy="2266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1149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688625-CDC4-1005-93D2-82A9BC3FFCFF}"/>
              </a:ext>
            </a:extLst>
          </p:cNvPr>
          <p:cNvSpPr>
            <a:spLocks noGrp="1"/>
          </p:cNvSpPr>
          <p:nvPr>
            <p:ph type="dt" sz="half" idx="10"/>
          </p:nvPr>
        </p:nvSpPr>
        <p:spPr/>
        <p:txBody>
          <a:bodyPr/>
          <a:lstStyle/>
          <a:p>
            <a:fld id="{F81244A9-3B2D-4720-8D04-47D2B11805D7}" type="datetime1">
              <a:rPr lang="en-IN" smtClean="0"/>
              <a:t>26-05-2024</a:t>
            </a:fld>
            <a:endParaRPr lang="en-IN"/>
          </a:p>
        </p:txBody>
      </p:sp>
      <p:sp>
        <p:nvSpPr>
          <p:cNvPr id="3" name="Slide Number Placeholder 2">
            <a:extLst>
              <a:ext uri="{FF2B5EF4-FFF2-40B4-BE49-F238E27FC236}">
                <a16:creationId xmlns:a16="http://schemas.microsoft.com/office/drawing/2014/main" id="{41EA8839-BEA8-06D5-6CBB-A86E9C641F5B}"/>
              </a:ext>
            </a:extLst>
          </p:cNvPr>
          <p:cNvSpPr>
            <a:spLocks noGrp="1"/>
          </p:cNvSpPr>
          <p:nvPr>
            <p:ph type="sldNum" sz="quarter" idx="12"/>
          </p:nvPr>
        </p:nvSpPr>
        <p:spPr/>
        <p:txBody>
          <a:bodyPr/>
          <a:lstStyle/>
          <a:p>
            <a:fld id="{61E3BFED-9F84-4D5F-B4E4-248DC167C07C}" type="slidenum">
              <a:rPr lang="en-IN" smtClean="0"/>
              <a:t>25</a:t>
            </a:fld>
            <a:endParaRPr lang="en-IN"/>
          </a:p>
        </p:txBody>
      </p:sp>
      <p:sp>
        <p:nvSpPr>
          <p:cNvPr id="4" name="TextBox 3">
            <a:extLst>
              <a:ext uri="{FF2B5EF4-FFF2-40B4-BE49-F238E27FC236}">
                <a16:creationId xmlns:a16="http://schemas.microsoft.com/office/drawing/2014/main" id="{80EAE13C-DB5C-0A34-4AD8-EEC838BAA783}"/>
              </a:ext>
            </a:extLst>
          </p:cNvPr>
          <p:cNvSpPr txBox="1"/>
          <p:nvPr/>
        </p:nvSpPr>
        <p:spPr>
          <a:xfrm>
            <a:off x="4994787" y="552754"/>
            <a:ext cx="1750142" cy="523220"/>
          </a:xfrm>
          <a:prstGeom prst="rect">
            <a:avLst/>
          </a:prstGeom>
          <a:noFill/>
        </p:spPr>
        <p:txBody>
          <a:bodyPr wrap="square">
            <a:spAutoFit/>
          </a:bodyPr>
          <a:lstStyle/>
          <a:p>
            <a:r>
              <a:rPr lang="en-US" sz="2800" b="1" dirty="0">
                <a:solidFill>
                  <a:srgbClr val="FF0000"/>
                </a:solidFill>
                <a:latin typeface="Times New Roman" panose="02020603050405020304" pitchFamily="18" charset="0"/>
                <a:cs typeface="Times New Roman" panose="02020603050405020304" pitchFamily="18" charset="0"/>
              </a:rPr>
              <a:t>CONT….</a:t>
            </a:r>
          </a:p>
        </p:txBody>
      </p:sp>
      <p:sp>
        <p:nvSpPr>
          <p:cNvPr id="5" name="TextBox 4">
            <a:extLst>
              <a:ext uri="{FF2B5EF4-FFF2-40B4-BE49-F238E27FC236}">
                <a16:creationId xmlns:a16="http://schemas.microsoft.com/office/drawing/2014/main" id="{2D6CD503-3DB5-C098-F52A-F529D4917D6D}"/>
              </a:ext>
            </a:extLst>
          </p:cNvPr>
          <p:cNvSpPr txBox="1"/>
          <p:nvPr/>
        </p:nvSpPr>
        <p:spPr>
          <a:xfrm>
            <a:off x="838200" y="1542507"/>
            <a:ext cx="10645877" cy="1569660"/>
          </a:xfrm>
          <a:prstGeom prst="rect">
            <a:avLst/>
          </a:prstGeom>
          <a:noFill/>
        </p:spPr>
        <p:txBody>
          <a:bodyPr wrap="square" rtlCol="0">
            <a:spAutoFit/>
          </a:bodyPr>
          <a:lstStyle/>
          <a:p>
            <a:pPr algn="l">
              <a:buFont typeface="Arial" panose="020B0604020202020204" pitchFamily="34" charset="0"/>
              <a:buChar char="•"/>
            </a:pPr>
            <a:r>
              <a:rPr lang="en-US" b="1" i="0" dirty="0">
                <a:solidFill>
                  <a:srgbClr val="51565E"/>
                </a:solidFill>
                <a:effectLst/>
                <a:highlight>
                  <a:srgbClr val="FFFFFF"/>
                </a:highlight>
                <a:latin typeface="Roboto" panose="02000000000000000000" pitchFamily="2" charset="0"/>
              </a:rPr>
              <a:t> </a:t>
            </a:r>
            <a:r>
              <a:rPr lang="en-US" sz="2000" b="1" i="0" dirty="0">
                <a:solidFill>
                  <a:srgbClr val="51565E"/>
                </a:solidFill>
                <a:effectLst/>
                <a:highlight>
                  <a:srgbClr val="FFFFFF"/>
                </a:highlight>
                <a:latin typeface="Times New Roman" panose="02020603050405020304" pitchFamily="18" charset="0"/>
                <a:cs typeface="Times New Roman" panose="02020603050405020304" pitchFamily="18" charset="0"/>
              </a:rPr>
              <a:t>Shift Rows</a:t>
            </a:r>
            <a:r>
              <a:rPr lang="en-US" sz="2000" b="0" i="0" dirty="0">
                <a:solidFill>
                  <a:srgbClr val="51565E"/>
                </a:solidFill>
                <a:effectLst/>
                <a:highlight>
                  <a:srgbClr val="FFFFFF"/>
                </a:highlight>
                <a:latin typeface="Times New Roman" panose="02020603050405020304" pitchFamily="18" charset="0"/>
                <a:cs typeface="Times New Roman" panose="02020603050405020304" pitchFamily="18" charset="0"/>
              </a:rPr>
              <a:t>:  It swaps the row elements among each other. It skips the first row. It shifts the elements in the second row, one position to the left. It also shifts the elements from the third row two consecutive positions to the left, and it shifts the last row three positions to the left.</a:t>
            </a:r>
          </a:p>
          <a:p>
            <a:br>
              <a:rPr lang="en-US" dirty="0"/>
            </a:br>
            <a:endParaRPr lang="en-US" dirty="0"/>
          </a:p>
        </p:txBody>
      </p:sp>
      <p:pic>
        <p:nvPicPr>
          <p:cNvPr id="4098" name="Picture 2" descr="shiftrows-aes_encryption">
            <a:extLst>
              <a:ext uri="{FF2B5EF4-FFF2-40B4-BE49-F238E27FC236}">
                <a16:creationId xmlns:a16="http://schemas.microsoft.com/office/drawing/2014/main" id="{06FCEDA0-FE07-388B-46BE-EACC3F7BF6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1068" y="3278680"/>
            <a:ext cx="6524625" cy="2390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02470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48B14E-697C-1C6A-27CB-9F83273396E3}"/>
              </a:ext>
            </a:extLst>
          </p:cNvPr>
          <p:cNvSpPr>
            <a:spLocks noGrp="1"/>
          </p:cNvSpPr>
          <p:nvPr>
            <p:ph type="dt" sz="half" idx="10"/>
          </p:nvPr>
        </p:nvSpPr>
        <p:spPr/>
        <p:txBody>
          <a:bodyPr/>
          <a:lstStyle/>
          <a:p>
            <a:fld id="{F81244A9-3B2D-4720-8D04-47D2B11805D7}" type="datetime1">
              <a:rPr lang="en-IN" smtClean="0"/>
              <a:t>26-05-2024</a:t>
            </a:fld>
            <a:endParaRPr lang="en-IN"/>
          </a:p>
        </p:txBody>
      </p:sp>
      <p:sp>
        <p:nvSpPr>
          <p:cNvPr id="3" name="Slide Number Placeholder 2">
            <a:extLst>
              <a:ext uri="{FF2B5EF4-FFF2-40B4-BE49-F238E27FC236}">
                <a16:creationId xmlns:a16="http://schemas.microsoft.com/office/drawing/2014/main" id="{CDE6507F-F71E-1575-DBD0-E45A702DB3A7}"/>
              </a:ext>
            </a:extLst>
          </p:cNvPr>
          <p:cNvSpPr>
            <a:spLocks noGrp="1"/>
          </p:cNvSpPr>
          <p:nvPr>
            <p:ph type="sldNum" sz="quarter" idx="12"/>
          </p:nvPr>
        </p:nvSpPr>
        <p:spPr/>
        <p:txBody>
          <a:bodyPr/>
          <a:lstStyle/>
          <a:p>
            <a:fld id="{61E3BFED-9F84-4D5F-B4E4-248DC167C07C}" type="slidenum">
              <a:rPr lang="en-IN" smtClean="0"/>
              <a:t>26</a:t>
            </a:fld>
            <a:endParaRPr lang="en-IN"/>
          </a:p>
        </p:txBody>
      </p:sp>
      <p:sp>
        <p:nvSpPr>
          <p:cNvPr id="4" name="TextBox 3">
            <a:extLst>
              <a:ext uri="{FF2B5EF4-FFF2-40B4-BE49-F238E27FC236}">
                <a16:creationId xmlns:a16="http://schemas.microsoft.com/office/drawing/2014/main" id="{E52CE16F-802C-9099-0DD2-7409CF679E5D}"/>
              </a:ext>
            </a:extLst>
          </p:cNvPr>
          <p:cNvSpPr txBox="1"/>
          <p:nvPr/>
        </p:nvSpPr>
        <p:spPr>
          <a:xfrm>
            <a:off x="4994787" y="552754"/>
            <a:ext cx="1750142" cy="523220"/>
          </a:xfrm>
          <a:prstGeom prst="rect">
            <a:avLst/>
          </a:prstGeom>
          <a:noFill/>
        </p:spPr>
        <p:txBody>
          <a:bodyPr wrap="square">
            <a:spAutoFit/>
          </a:bodyPr>
          <a:lstStyle/>
          <a:p>
            <a:r>
              <a:rPr lang="en-US" sz="2800" b="1" dirty="0">
                <a:solidFill>
                  <a:srgbClr val="FF0000"/>
                </a:solidFill>
                <a:latin typeface="Times New Roman" panose="02020603050405020304" pitchFamily="18" charset="0"/>
                <a:cs typeface="Times New Roman" panose="02020603050405020304" pitchFamily="18" charset="0"/>
              </a:rPr>
              <a:t>CONT….</a:t>
            </a:r>
          </a:p>
        </p:txBody>
      </p:sp>
      <p:sp>
        <p:nvSpPr>
          <p:cNvPr id="5" name="TextBox 4">
            <a:extLst>
              <a:ext uri="{FF2B5EF4-FFF2-40B4-BE49-F238E27FC236}">
                <a16:creationId xmlns:a16="http://schemas.microsoft.com/office/drawing/2014/main" id="{1B7495E5-BE39-FACF-83F1-CA708BC6A3B5}"/>
              </a:ext>
            </a:extLst>
          </p:cNvPr>
          <p:cNvSpPr txBox="1"/>
          <p:nvPr/>
        </p:nvSpPr>
        <p:spPr>
          <a:xfrm>
            <a:off x="838199" y="1396181"/>
            <a:ext cx="10950677" cy="1569660"/>
          </a:xfrm>
          <a:prstGeom prst="rect">
            <a:avLst/>
          </a:prstGeom>
          <a:noFill/>
        </p:spPr>
        <p:txBody>
          <a:bodyPr wrap="square" rtlCol="0">
            <a:spAutoFit/>
          </a:bodyPr>
          <a:lstStyle/>
          <a:p>
            <a:pPr algn="l">
              <a:buFont typeface="Arial" panose="020B0604020202020204" pitchFamily="34" charset="0"/>
              <a:buChar char="•"/>
            </a:pPr>
            <a:r>
              <a:rPr lang="en-US" sz="2000" b="1" i="0" dirty="0">
                <a:solidFill>
                  <a:srgbClr val="51565E"/>
                </a:solidFill>
                <a:effectLst/>
                <a:highlight>
                  <a:srgbClr val="FFFFFF"/>
                </a:highlight>
                <a:latin typeface="Times New Roman" panose="02020603050405020304" pitchFamily="18" charset="0"/>
                <a:cs typeface="Times New Roman" panose="02020603050405020304" pitchFamily="18" charset="0"/>
              </a:rPr>
              <a:t> Mix Columns</a:t>
            </a:r>
            <a:r>
              <a:rPr lang="en-US" sz="2000" b="0" i="0" dirty="0">
                <a:solidFill>
                  <a:srgbClr val="51565E"/>
                </a:solidFill>
                <a:effectLst/>
                <a:highlight>
                  <a:srgbClr val="FFFFFF"/>
                </a:highlight>
                <a:latin typeface="Times New Roman" panose="02020603050405020304" pitchFamily="18" charset="0"/>
                <a:cs typeface="Times New Roman" panose="02020603050405020304" pitchFamily="18" charset="0"/>
              </a:rPr>
              <a:t>: It multiplies a constant matrix with each column in the state array to get a new column for the subsequent state array. Once all the columns are multiplied with the same constant matrix, you get your state array for the next step. This particular step is not to be done in the last round.</a:t>
            </a:r>
          </a:p>
          <a:p>
            <a:br>
              <a:rPr lang="en-US" dirty="0"/>
            </a:br>
            <a:endParaRPr lang="en-US" dirty="0"/>
          </a:p>
        </p:txBody>
      </p:sp>
      <p:pic>
        <p:nvPicPr>
          <p:cNvPr id="5122" name="Picture 2" descr="mixcolumns.">
            <a:extLst>
              <a:ext uri="{FF2B5EF4-FFF2-40B4-BE49-F238E27FC236}">
                <a16:creationId xmlns:a16="http://schemas.microsoft.com/office/drawing/2014/main" id="{6BE64902-5B98-2939-CEDB-E144723225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7561" y="3082568"/>
            <a:ext cx="6499123"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87287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697580-8FF9-ADA0-2734-743709FBB973}"/>
              </a:ext>
            </a:extLst>
          </p:cNvPr>
          <p:cNvSpPr>
            <a:spLocks noGrp="1"/>
          </p:cNvSpPr>
          <p:nvPr>
            <p:ph type="dt" sz="half" idx="10"/>
          </p:nvPr>
        </p:nvSpPr>
        <p:spPr/>
        <p:txBody>
          <a:bodyPr/>
          <a:lstStyle/>
          <a:p>
            <a:fld id="{F81244A9-3B2D-4720-8D04-47D2B11805D7}" type="datetime1">
              <a:rPr lang="en-IN" smtClean="0"/>
              <a:t>26-05-2024</a:t>
            </a:fld>
            <a:endParaRPr lang="en-IN"/>
          </a:p>
        </p:txBody>
      </p:sp>
      <p:sp>
        <p:nvSpPr>
          <p:cNvPr id="3" name="Slide Number Placeholder 2">
            <a:extLst>
              <a:ext uri="{FF2B5EF4-FFF2-40B4-BE49-F238E27FC236}">
                <a16:creationId xmlns:a16="http://schemas.microsoft.com/office/drawing/2014/main" id="{B2EA70A0-566A-374D-F4FB-E549F59BFC9C}"/>
              </a:ext>
            </a:extLst>
          </p:cNvPr>
          <p:cNvSpPr>
            <a:spLocks noGrp="1"/>
          </p:cNvSpPr>
          <p:nvPr>
            <p:ph type="sldNum" sz="quarter" idx="12"/>
          </p:nvPr>
        </p:nvSpPr>
        <p:spPr/>
        <p:txBody>
          <a:bodyPr/>
          <a:lstStyle/>
          <a:p>
            <a:fld id="{61E3BFED-9F84-4D5F-B4E4-248DC167C07C}" type="slidenum">
              <a:rPr lang="en-IN" smtClean="0"/>
              <a:t>27</a:t>
            </a:fld>
            <a:endParaRPr lang="en-IN"/>
          </a:p>
        </p:txBody>
      </p:sp>
      <p:sp>
        <p:nvSpPr>
          <p:cNvPr id="4" name="TextBox 3">
            <a:extLst>
              <a:ext uri="{FF2B5EF4-FFF2-40B4-BE49-F238E27FC236}">
                <a16:creationId xmlns:a16="http://schemas.microsoft.com/office/drawing/2014/main" id="{31590888-5F8E-7EC5-8B9D-1109C4796E2A}"/>
              </a:ext>
            </a:extLst>
          </p:cNvPr>
          <p:cNvSpPr txBox="1"/>
          <p:nvPr/>
        </p:nvSpPr>
        <p:spPr>
          <a:xfrm>
            <a:off x="4994787" y="552754"/>
            <a:ext cx="1750142" cy="523220"/>
          </a:xfrm>
          <a:prstGeom prst="rect">
            <a:avLst/>
          </a:prstGeom>
          <a:noFill/>
        </p:spPr>
        <p:txBody>
          <a:bodyPr wrap="square">
            <a:spAutoFit/>
          </a:bodyPr>
          <a:lstStyle/>
          <a:p>
            <a:r>
              <a:rPr lang="en-US" sz="2800" b="1" dirty="0">
                <a:solidFill>
                  <a:srgbClr val="FF0000"/>
                </a:solidFill>
                <a:latin typeface="Times New Roman" panose="02020603050405020304" pitchFamily="18" charset="0"/>
                <a:cs typeface="Times New Roman" panose="02020603050405020304" pitchFamily="18" charset="0"/>
              </a:rPr>
              <a:t>CONT….</a:t>
            </a:r>
          </a:p>
        </p:txBody>
      </p:sp>
      <p:sp>
        <p:nvSpPr>
          <p:cNvPr id="5" name="TextBox 4">
            <a:extLst>
              <a:ext uri="{FF2B5EF4-FFF2-40B4-BE49-F238E27FC236}">
                <a16:creationId xmlns:a16="http://schemas.microsoft.com/office/drawing/2014/main" id="{1ED49213-8392-3D18-A0C4-A990DDCACFD7}"/>
              </a:ext>
            </a:extLst>
          </p:cNvPr>
          <p:cNvSpPr txBox="1"/>
          <p:nvPr/>
        </p:nvSpPr>
        <p:spPr>
          <a:xfrm>
            <a:off x="576416" y="1327355"/>
            <a:ext cx="11039168" cy="1015663"/>
          </a:xfrm>
          <a:prstGeom prst="rect">
            <a:avLst/>
          </a:prstGeom>
          <a:noFill/>
        </p:spPr>
        <p:txBody>
          <a:bodyPr wrap="square" rtlCol="0">
            <a:spAutoFit/>
          </a:bodyPr>
          <a:lstStyle/>
          <a:p>
            <a:pPr algn="l">
              <a:buFont typeface="Arial" panose="020B0604020202020204" pitchFamily="34" charset="0"/>
              <a:buChar char="•"/>
            </a:pPr>
            <a:r>
              <a:rPr lang="en-US" sz="2000" b="1" i="0" dirty="0">
                <a:solidFill>
                  <a:srgbClr val="51565E"/>
                </a:solidFill>
                <a:effectLst/>
                <a:highlight>
                  <a:srgbClr val="FFFFFF"/>
                </a:highlight>
                <a:latin typeface="Times New Roman" panose="02020603050405020304" pitchFamily="18" charset="0"/>
                <a:cs typeface="Times New Roman" panose="02020603050405020304" pitchFamily="18" charset="0"/>
              </a:rPr>
              <a:t>Add Round Key: </a:t>
            </a:r>
            <a:r>
              <a:rPr lang="en-US" sz="2000" b="0" i="0" dirty="0">
                <a:solidFill>
                  <a:srgbClr val="51565E"/>
                </a:solidFill>
                <a:effectLst/>
                <a:highlight>
                  <a:srgbClr val="FFFFFF"/>
                </a:highlight>
                <a:latin typeface="Times New Roman" panose="02020603050405020304" pitchFamily="18" charset="0"/>
                <a:cs typeface="Times New Roman" panose="02020603050405020304" pitchFamily="18" charset="0"/>
              </a:rPr>
              <a:t>The respective key for the round is XOR ’ d with the state array is obtained in the previous step. If this is the last round, the resultant state array becomes the ciphertext for the specific block; else, it passes as the new state array input for the next round.</a:t>
            </a:r>
          </a:p>
        </p:txBody>
      </p:sp>
      <p:pic>
        <p:nvPicPr>
          <p:cNvPr id="6146" name="Picture 2" descr="roundkey.">
            <a:extLst>
              <a:ext uri="{FF2B5EF4-FFF2-40B4-BE49-F238E27FC236}">
                <a16:creationId xmlns:a16="http://schemas.microsoft.com/office/drawing/2014/main" id="{66A222A9-D093-A3FF-052F-0DEB6CD9C8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9420" y="2647776"/>
            <a:ext cx="7000875" cy="2924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9898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6785CE-E0E4-ED92-1227-0A44B241A5FB}"/>
              </a:ext>
            </a:extLst>
          </p:cNvPr>
          <p:cNvSpPr>
            <a:spLocks noGrp="1"/>
          </p:cNvSpPr>
          <p:nvPr>
            <p:ph type="dt" sz="half" idx="10"/>
          </p:nvPr>
        </p:nvSpPr>
        <p:spPr/>
        <p:txBody>
          <a:bodyPr/>
          <a:lstStyle/>
          <a:p>
            <a:fld id="{F81244A9-3B2D-4720-8D04-47D2B11805D7}" type="datetime1">
              <a:rPr lang="en-IN" smtClean="0"/>
              <a:t>26-05-2024</a:t>
            </a:fld>
            <a:endParaRPr lang="en-IN"/>
          </a:p>
        </p:txBody>
      </p:sp>
      <p:sp>
        <p:nvSpPr>
          <p:cNvPr id="3" name="Slide Number Placeholder 2">
            <a:extLst>
              <a:ext uri="{FF2B5EF4-FFF2-40B4-BE49-F238E27FC236}">
                <a16:creationId xmlns:a16="http://schemas.microsoft.com/office/drawing/2014/main" id="{89082D78-FA4B-2726-AA5E-D3C966CB61D3}"/>
              </a:ext>
            </a:extLst>
          </p:cNvPr>
          <p:cNvSpPr>
            <a:spLocks noGrp="1"/>
          </p:cNvSpPr>
          <p:nvPr>
            <p:ph type="sldNum" sz="quarter" idx="12"/>
          </p:nvPr>
        </p:nvSpPr>
        <p:spPr/>
        <p:txBody>
          <a:bodyPr/>
          <a:lstStyle/>
          <a:p>
            <a:fld id="{61E3BFED-9F84-4D5F-B4E4-248DC167C07C}" type="slidenum">
              <a:rPr lang="en-IN" smtClean="0"/>
              <a:t>28</a:t>
            </a:fld>
            <a:endParaRPr lang="en-IN"/>
          </a:p>
        </p:txBody>
      </p:sp>
      <p:sp>
        <p:nvSpPr>
          <p:cNvPr id="4" name="TextBox 3">
            <a:extLst>
              <a:ext uri="{FF2B5EF4-FFF2-40B4-BE49-F238E27FC236}">
                <a16:creationId xmlns:a16="http://schemas.microsoft.com/office/drawing/2014/main" id="{B7CB0633-8575-4E9C-72A1-069ED25B1E41}"/>
              </a:ext>
            </a:extLst>
          </p:cNvPr>
          <p:cNvSpPr txBox="1"/>
          <p:nvPr/>
        </p:nvSpPr>
        <p:spPr>
          <a:xfrm>
            <a:off x="4994787" y="552754"/>
            <a:ext cx="1750142" cy="523220"/>
          </a:xfrm>
          <a:prstGeom prst="rect">
            <a:avLst/>
          </a:prstGeom>
          <a:noFill/>
        </p:spPr>
        <p:txBody>
          <a:bodyPr wrap="square">
            <a:spAutoFit/>
          </a:bodyPr>
          <a:lstStyle/>
          <a:p>
            <a:r>
              <a:rPr lang="en-US" sz="2800" b="1" dirty="0">
                <a:solidFill>
                  <a:srgbClr val="FF0000"/>
                </a:solidFill>
                <a:latin typeface="Times New Roman" panose="02020603050405020304" pitchFamily="18" charset="0"/>
                <a:cs typeface="Times New Roman" panose="02020603050405020304" pitchFamily="18" charset="0"/>
              </a:rPr>
              <a:t>CONT….</a:t>
            </a:r>
          </a:p>
        </p:txBody>
      </p:sp>
      <p:sp>
        <p:nvSpPr>
          <p:cNvPr id="6" name="TextBox 5">
            <a:extLst>
              <a:ext uri="{FF2B5EF4-FFF2-40B4-BE49-F238E27FC236}">
                <a16:creationId xmlns:a16="http://schemas.microsoft.com/office/drawing/2014/main" id="{DEB499FA-329F-7BB3-476C-6092FE100701}"/>
              </a:ext>
            </a:extLst>
          </p:cNvPr>
          <p:cNvSpPr txBox="1"/>
          <p:nvPr/>
        </p:nvSpPr>
        <p:spPr>
          <a:xfrm>
            <a:off x="698090" y="1410930"/>
            <a:ext cx="10795820"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Now that you grasp the fundamental steps of the encryption process, consider this example to follow along</a:t>
            </a:r>
            <a:r>
              <a:rPr lang="en-US" dirty="0"/>
              <a:t>.</a:t>
            </a:r>
          </a:p>
        </p:txBody>
      </p:sp>
      <p:pic>
        <p:nvPicPr>
          <p:cNvPr id="7170" name="Picture 2" descr="example1.">
            <a:extLst>
              <a:ext uri="{FF2B5EF4-FFF2-40B4-BE49-F238E27FC236}">
                <a16:creationId xmlns:a16="http://schemas.microsoft.com/office/drawing/2014/main" id="{04D4C2E5-DDF1-30E2-D6B1-22295B9AFF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2018258"/>
            <a:ext cx="7381875" cy="443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774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DBA6F7-E74E-C01E-EAB2-53BAC40EB48E}"/>
              </a:ext>
            </a:extLst>
          </p:cNvPr>
          <p:cNvSpPr>
            <a:spLocks noGrp="1"/>
          </p:cNvSpPr>
          <p:nvPr>
            <p:ph type="dt" sz="half" idx="10"/>
          </p:nvPr>
        </p:nvSpPr>
        <p:spPr/>
        <p:txBody>
          <a:bodyPr/>
          <a:lstStyle/>
          <a:p>
            <a:fld id="{F81244A9-3B2D-4720-8D04-47D2B11805D7}" type="datetime1">
              <a:rPr lang="en-IN" smtClean="0"/>
              <a:t>26-05-2024</a:t>
            </a:fld>
            <a:endParaRPr lang="en-IN"/>
          </a:p>
        </p:txBody>
      </p:sp>
      <p:sp>
        <p:nvSpPr>
          <p:cNvPr id="3" name="Slide Number Placeholder 2">
            <a:extLst>
              <a:ext uri="{FF2B5EF4-FFF2-40B4-BE49-F238E27FC236}">
                <a16:creationId xmlns:a16="http://schemas.microsoft.com/office/drawing/2014/main" id="{576FAD51-F0AD-8AF9-B357-288F67531333}"/>
              </a:ext>
            </a:extLst>
          </p:cNvPr>
          <p:cNvSpPr>
            <a:spLocks noGrp="1"/>
          </p:cNvSpPr>
          <p:nvPr>
            <p:ph type="sldNum" sz="quarter" idx="12"/>
          </p:nvPr>
        </p:nvSpPr>
        <p:spPr/>
        <p:txBody>
          <a:bodyPr/>
          <a:lstStyle/>
          <a:p>
            <a:fld id="{61E3BFED-9F84-4D5F-B4E4-248DC167C07C}" type="slidenum">
              <a:rPr lang="en-IN" smtClean="0"/>
              <a:t>29</a:t>
            </a:fld>
            <a:endParaRPr lang="en-IN"/>
          </a:p>
        </p:txBody>
      </p:sp>
      <p:sp>
        <p:nvSpPr>
          <p:cNvPr id="4" name="TextBox 3">
            <a:extLst>
              <a:ext uri="{FF2B5EF4-FFF2-40B4-BE49-F238E27FC236}">
                <a16:creationId xmlns:a16="http://schemas.microsoft.com/office/drawing/2014/main" id="{E2988F0A-7E82-6360-CC44-36608F89F8E9}"/>
              </a:ext>
            </a:extLst>
          </p:cNvPr>
          <p:cNvSpPr txBox="1"/>
          <p:nvPr/>
        </p:nvSpPr>
        <p:spPr>
          <a:xfrm>
            <a:off x="4866968" y="631412"/>
            <a:ext cx="1750142" cy="523220"/>
          </a:xfrm>
          <a:prstGeom prst="rect">
            <a:avLst/>
          </a:prstGeom>
          <a:noFill/>
        </p:spPr>
        <p:txBody>
          <a:bodyPr wrap="square">
            <a:spAutoFit/>
          </a:bodyPr>
          <a:lstStyle/>
          <a:p>
            <a:r>
              <a:rPr lang="en-US" sz="2800" b="1" dirty="0">
                <a:solidFill>
                  <a:srgbClr val="FF0000"/>
                </a:solidFill>
                <a:latin typeface="Times New Roman" panose="02020603050405020304" pitchFamily="18" charset="0"/>
                <a:cs typeface="Times New Roman" panose="02020603050405020304" pitchFamily="18" charset="0"/>
              </a:rPr>
              <a:t>CONT….</a:t>
            </a:r>
          </a:p>
        </p:txBody>
      </p:sp>
      <p:sp>
        <p:nvSpPr>
          <p:cNvPr id="5" name="TextBox 4">
            <a:extLst>
              <a:ext uri="{FF2B5EF4-FFF2-40B4-BE49-F238E27FC236}">
                <a16:creationId xmlns:a16="http://schemas.microsoft.com/office/drawing/2014/main" id="{38A02157-1001-8D35-5EEA-1A71478F141E}"/>
              </a:ext>
            </a:extLst>
          </p:cNvPr>
          <p:cNvSpPr txBox="1"/>
          <p:nvPr/>
        </p:nvSpPr>
        <p:spPr>
          <a:xfrm>
            <a:off x="442451" y="1406013"/>
            <a:ext cx="11307097"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 the image above, both the plaintext and encryption keys are converted to hex format before beginning the operations. You can then generate the keys for the next ten rounds, as shown below.</a:t>
            </a:r>
          </a:p>
        </p:txBody>
      </p:sp>
      <p:pic>
        <p:nvPicPr>
          <p:cNvPr id="8194" name="Picture 2" descr="keys-aes_encryption">
            <a:extLst>
              <a:ext uri="{FF2B5EF4-FFF2-40B4-BE49-F238E27FC236}">
                <a16:creationId xmlns:a16="http://schemas.microsoft.com/office/drawing/2014/main" id="{26A6185D-E6C8-F577-7651-BABC401BA0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2372987"/>
            <a:ext cx="7362825" cy="3724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626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42EE-E7FC-F58B-0FB4-61DA9E7A538F}"/>
              </a:ext>
            </a:extLst>
          </p:cNvPr>
          <p:cNvSpPr txBox="1"/>
          <p:nvPr/>
        </p:nvSpPr>
        <p:spPr>
          <a:xfrm>
            <a:off x="2600610" y="304379"/>
            <a:ext cx="6724652" cy="646331"/>
          </a:xfrm>
          <a:prstGeom prst="rect">
            <a:avLst/>
          </a:prstGeom>
          <a:noFill/>
        </p:spPr>
        <p:txBody>
          <a:bodyPr wrap="square" rtlCol="0">
            <a:spAutoFit/>
          </a:bodyPr>
          <a:lstStyle/>
          <a:p>
            <a:r>
              <a:rPr lang="en-IN" sz="3600" dirty="0"/>
              <a:t>                    </a:t>
            </a:r>
            <a:r>
              <a:rPr lang="en-IN" sz="2800" b="1" dirty="0">
                <a:solidFill>
                  <a:srgbClr val="FF0000"/>
                </a:solidFill>
                <a:latin typeface="Times New Roman" panose="02020603050405020304" pitchFamily="18" charset="0"/>
                <a:cs typeface="Times New Roman" panose="02020603050405020304" pitchFamily="18" charset="0"/>
              </a:rPr>
              <a:t>ABSTRACT</a:t>
            </a:r>
          </a:p>
        </p:txBody>
      </p:sp>
      <p:sp>
        <p:nvSpPr>
          <p:cNvPr id="3" name="TextBox 2">
            <a:extLst>
              <a:ext uri="{FF2B5EF4-FFF2-40B4-BE49-F238E27FC236}">
                <a16:creationId xmlns:a16="http://schemas.microsoft.com/office/drawing/2014/main" id="{7D6BA6BC-B592-8ADB-87DD-4BB82134E414}"/>
              </a:ext>
            </a:extLst>
          </p:cNvPr>
          <p:cNvSpPr txBox="1"/>
          <p:nvPr/>
        </p:nvSpPr>
        <p:spPr>
          <a:xfrm>
            <a:off x="257266" y="950710"/>
            <a:ext cx="11411340" cy="624786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kern="0" dirty="0">
                <a:effectLst/>
                <a:latin typeface="Times New Roman" panose="02020603050405020304" pitchFamily="18" charset="0"/>
                <a:ea typeface="Times New Roman" panose="02020603050405020304" pitchFamily="18" charset="0"/>
              </a:rPr>
              <a:t>In this </a:t>
            </a:r>
            <a:r>
              <a:rPr lang="en-US" sz="2000" kern="0" dirty="0">
                <a:latin typeface="Times New Roman" panose="02020603050405020304" pitchFamily="18" charset="0"/>
                <a:ea typeface="Times New Roman" panose="02020603050405020304" pitchFamily="18" charset="0"/>
              </a:rPr>
              <a:t>project</a:t>
            </a:r>
            <a:r>
              <a:rPr lang="en-US" sz="2000" kern="0" dirty="0">
                <a:effectLst/>
                <a:latin typeface="Times New Roman" panose="02020603050405020304" pitchFamily="18" charset="0"/>
                <a:ea typeface="Times New Roman" panose="02020603050405020304" pitchFamily="18" charset="0"/>
              </a:rPr>
              <a:t>, </a:t>
            </a:r>
            <a:r>
              <a:rPr lang="en-US" sz="2000" kern="0" dirty="0">
                <a:latin typeface="Times New Roman" panose="02020603050405020304" pitchFamily="18" charset="0"/>
                <a:ea typeface="Times New Roman" panose="02020603050405020304" pitchFamily="18" charset="0"/>
              </a:rPr>
              <a:t>proposes an </a:t>
            </a:r>
            <a:r>
              <a:rPr lang="en-US" sz="2000" kern="0" dirty="0">
                <a:effectLst/>
                <a:latin typeface="Times New Roman" panose="02020603050405020304" pitchFamily="18" charset="0"/>
                <a:ea typeface="Times New Roman" panose="02020603050405020304" pitchFamily="18" charset="0"/>
              </a:rPr>
              <a:t>image encryption and decryption modules based on the Advanced Encryption Standard (AES) and Data Encryption Standard (DES) algorithms in128-bit keys</a:t>
            </a:r>
            <a:r>
              <a:rPr lang="en-US" sz="2000" kern="0" dirty="0">
                <a:latin typeface="Times New Roman" panose="02020603050405020304" pitchFamily="18" charset="0"/>
                <a:ea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using Python and  Xilinx.</a:t>
            </a:r>
          </a:p>
          <a:p>
            <a:pPr>
              <a:lnSpc>
                <a:spcPct val="150000"/>
              </a:lnSpc>
            </a:pPr>
            <a:endParaRPr lang="en-IN" sz="20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000" kern="0" dirty="0">
                <a:effectLst/>
                <a:latin typeface="Times New Roman" panose="02020603050405020304" pitchFamily="18" charset="0"/>
                <a:ea typeface="Times New Roman" panose="02020603050405020304" pitchFamily="18" charset="0"/>
              </a:rPr>
              <a:t> </a:t>
            </a:r>
            <a:r>
              <a:rPr lang="en-US" sz="2000" kern="0" dirty="0">
                <a:latin typeface="Times New Roman" panose="02020603050405020304" pitchFamily="18" charset="0"/>
                <a:ea typeface="Times New Roman" panose="02020603050405020304" pitchFamily="18" charset="0"/>
              </a:rPr>
              <a:t>B</a:t>
            </a:r>
            <a:r>
              <a:rPr lang="en-US" sz="2000" kern="0" dirty="0">
                <a:effectLst/>
                <a:latin typeface="Times New Roman" panose="02020603050405020304" pitchFamily="18" charset="0"/>
                <a:ea typeface="Times New Roman" panose="02020603050405020304" pitchFamily="18" charset="0"/>
              </a:rPr>
              <a:t>lock cipher modes of operation such as Electronic Codebook (ECB), Cipher Block Chaining (CBC), Cipher Feedback (CFB), and Output Feedback (OFB) to improve security and enable the encryption of arbitrary-sized images.</a:t>
            </a:r>
          </a:p>
          <a:p>
            <a:pPr>
              <a:lnSpc>
                <a:spcPct val="150000"/>
              </a:lnSpc>
            </a:pPr>
            <a:endParaRPr lang="en-US" sz="20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000" dirty="0">
                <a:effectLst/>
                <a:latin typeface="Times New Roman" panose="02020603050405020304" pitchFamily="18" charset="0"/>
                <a:ea typeface="Calibri" panose="020F0502020204030204" pitchFamily="34" charset="0"/>
              </a:rPr>
              <a:t> </a:t>
            </a:r>
            <a:r>
              <a:rPr lang="en-US" sz="2000" kern="0" dirty="0">
                <a:effectLst/>
                <a:latin typeface="Times New Roman" panose="02020603050405020304" pitchFamily="18" charset="0"/>
                <a:ea typeface="Times New Roman" panose="02020603050405020304" pitchFamily="18" charset="0"/>
              </a:rPr>
              <a:t>In order to improve data security and optimize the rate of time  we created </a:t>
            </a:r>
            <a:r>
              <a:rPr lang="en-US" sz="2000" kern="0" dirty="0" err="1">
                <a:effectLst/>
                <a:latin typeface="Times New Roman" panose="02020603050405020304" pitchFamily="18" charset="0"/>
                <a:ea typeface="Times New Roman" panose="02020603050405020304" pitchFamily="18" charset="0"/>
              </a:rPr>
              <a:t>verilog</a:t>
            </a:r>
            <a:r>
              <a:rPr lang="en-US" sz="2000" kern="0" dirty="0">
                <a:effectLst/>
                <a:latin typeface="Times New Roman" panose="02020603050405020304" pitchFamily="18" charset="0"/>
                <a:ea typeface="Times New Roman" panose="02020603050405020304" pitchFamily="18" charset="0"/>
              </a:rPr>
              <a:t> code to implement 128 bits of AES and DES for image encryption and decryption that is synthesized and simulated  USING </a:t>
            </a:r>
            <a:r>
              <a:rPr lang="en-US" sz="2000" kern="0" dirty="0">
                <a:latin typeface="Times New Roman" panose="02020603050405020304" pitchFamily="18" charset="0"/>
                <a:ea typeface="Times New Roman" panose="02020603050405020304" pitchFamily="18" charset="0"/>
              </a:rPr>
              <a:t>XILINX</a:t>
            </a:r>
            <a:r>
              <a:rPr lang="en-US" sz="2000" kern="0" dirty="0">
                <a:effectLst/>
                <a:latin typeface="Times New Roman" panose="02020603050405020304" pitchFamily="18" charset="0"/>
                <a:ea typeface="Times New Roman" panose="02020603050405020304" pitchFamily="18" charset="0"/>
              </a:rPr>
              <a:t> TOOL. We achieved the Maximum Frequency 100MHz and the power consumption rate is 28007.343nw</a:t>
            </a:r>
            <a:endParaRPr lang="en-US" sz="2000" dirty="0">
              <a:latin typeface="Times New Roman" panose="02020603050405020304" pitchFamily="18" charset="0"/>
              <a:cs typeface="Times New Roman" panose="02020603050405020304" pitchFamily="18" charset="0"/>
            </a:endParaRPr>
          </a:p>
          <a:p>
            <a:pPr marL="2343150" lvl="4" indent="-514350">
              <a:lnSpc>
                <a:spcPct val="150000"/>
              </a:lnSpc>
              <a:buFont typeface="+mj-lt"/>
              <a:buAutoNum type="romanUcPeriod"/>
            </a:pPr>
            <a:endParaRPr lang="en-US" sz="2000" dirty="0"/>
          </a:p>
          <a:p>
            <a:pPr marL="342900" indent="-34290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0E09EF5E-D057-7876-81C0-26C42F9637B5}"/>
              </a:ext>
            </a:extLst>
          </p:cNvPr>
          <p:cNvSpPr>
            <a:spLocks noGrp="1"/>
          </p:cNvSpPr>
          <p:nvPr>
            <p:ph type="dt" sz="half" idx="10"/>
          </p:nvPr>
        </p:nvSpPr>
        <p:spPr/>
        <p:txBody>
          <a:bodyPr/>
          <a:lstStyle/>
          <a:p>
            <a:fld id="{15139524-07DB-4A86-A3B4-C302827C6C75}" type="datetime1">
              <a:rPr lang="en-IN" sz="1600" b="1" smtClean="0">
                <a:solidFill>
                  <a:schemeClr val="tx1"/>
                </a:solidFill>
                <a:latin typeface="Times New Roman" panose="02020603050405020304" pitchFamily="18" charset="0"/>
                <a:cs typeface="Times New Roman" panose="02020603050405020304" pitchFamily="18" charset="0"/>
              </a:rPr>
              <a:t>26-05-2024</a:t>
            </a:fld>
            <a:endParaRPr lang="en-IN" sz="1600" b="1"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87A48AF-C999-CD5C-D541-F8866169EFD5}"/>
              </a:ext>
            </a:extLst>
          </p:cNvPr>
          <p:cNvSpPr>
            <a:spLocks noGrp="1"/>
          </p:cNvSpPr>
          <p:nvPr>
            <p:ph type="sldNum" sz="quarter" idx="12"/>
          </p:nvPr>
        </p:nvSpPr>
        <p:spPr/>
        <p:txBody>
          <a:bodyPr/>
          <a:lstStyle/>
          <a:p>
            <a:fld id="{61E3BFED-9F84-4D5F-B4E4-248DC167C07C}" type="slidenum">
              <a:rPr lang="en-IN" sz="1600" b="1" smtClean="0">
                <a:solidFill>
                  <a:schemeClr val="tx1"/>
                </a:solidFill>
                <a:latin typeface="Times New Roman" panose="02020603050405020304" pitchFamily="18" charset="0"/>
                <a:cs typeface="Times New Roman" panose="02020603050405020304" pitchFamily="18" charset="0"/>
              </a:rPr>
              <a:t>3</a:t>
            </a:fld>
            <a:endParaRPr lang="en-IN" sz="16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02936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DD0242-209A-C3BD-C3B0-133891F0830D}"/>
              </a:ext>
            </a:extLst>
          </p:cNvPr>
          <p:cNvSpPr>
            <a:spLocks noGrp="1"/>
          </p:cNvSpPr>
          <p:nvPr>
            <p:ph type="dt" sz="half" idx="10"/>
          </p:nvPr>
        </p:nvSpPr>
        <p:spPr/>
        <p:txBody>
          <a:bodyPr/>
          <a:lstStyle/>
          <a:p>
            <a:fld id="{F81244A9-3B2D-4720-8D04-47D2B11805D7}" type="datetime1">
              <a:rPr lang="en-IN" smtClean="0"/>
              <a:t>26-05-2024</a:t>
            </a:fld>
            <a:endParaRPr lang="en-IN"/>
          </a:p>
        </p:txBody>
      </p:sp>
      <p:sp>
        <p:nvSpPr>
          <p:cNvPr id="3" name="Slide Number Placeholder 2">
            <a:extLst>
              <a:ext uri="{FF2B5EF4-FFF2-40B4-BE49-F238E27FC236}">
                <a16:creationId xmlns:a16="http://schemas.microsoft.com/office/drawing/2014/main" id="{F8D22FAD-24AE-C1F0-7938-135EED59DF8C}"/>
              </a:ext>
            </a:extLst>
          </p:cNvPr>
          <p:cNvSpPr>
            <a:spLocks noGrp="1"/>
          </p:cNvSpPr>
          <p:nvPr>
            <p:ph type="sldNum" sz="quarter" idx="12"/>
          </p:nvPr>
        </p:nvSpPr>
        <p:spPr/>
        <p:txBody>
          <a:bodyPr/>
          <a:lstStyle/>
          <a:p>
            <a:fld id="{61E3BFED-9F84-4D5F-B4E4-248DC167C07C}" type="slidenum">
              <a:rPr lang="en-IN" smtClean="0"/>
              <a:t>30</a:t>
            </a:fld>
            <a:endParaRPr lang="en-IN"/>
          </a:p>
        </p:txBody>
      </p:sp>
      <p:sp>
        <p:nvSpPr>
          <p:cNvPr id="4" name="TextBox 3">
            <a:extLst>
              <a:ext uri="{FF2B5EF4-FFF2-40B4-BE49-F238E27FC236}">
                <a16:creationId xmlns:a16="http://schemas.microsoft.com/office/drawing/2014/main" id="{6EBFD0E2-2F84-744D-1159-9370337B2F28}"/>
              </a:ext>
            </a:extLst>
          </p:cNvPr>
          <p:cNvSpPr txBox="1"/>
          <p:nvPr/>
        </p:nvSpPr>
        <p:spPr>
          <a:xfrm>
            <a:off x="4866968" y="459968"/>
            <a:ext cx="1750142" cy="523220"/>
          </a:xfrm>
          <a:prstGeom prst="rect">
            <a:avLst/>
          </a:prstGeom>
          <a:noFill/>
        </p:spPr>
        <p:txBody>
          <a:bodyPr wrap="square">
            <a:spAutoFit/>
          </a:bodyPr>
          <a:lstStyle/>
          <a:p>
            <a:r>
              <a:rPr lang="en-US" sz="2800" b="1" dirty="0">
                <a:solidFill>
                  <a:srgbClr val="FF0000"/>
                </a:solidFill>
                <a:latin typeface="Times New Roman" panose="02020603050405020304" pitchFamily="18" charset="0"/>
                <a:cs typeface="Times New Roman" panose="02020603050405020304" pitchFamily="18" charset="0"/>
              </a:rPr>
              <a:t>CONT….</a:t>
            </a:r>
          </a:p>
        </p:txBody>
      </p:sp>
      <p:sp>
        <p:nvSpPr>
          <p:cNvPr id="9" name="TextBox 8">
            <a:extLst>
              <a:ext uri="{FF2B5EF4-FFF2-40B4-BE49-F238E27FC236}">
                <a16:creationId xmlns:a16="http://schemas.microsoft.com/office/drawing/2014/main" id="{295D61EB-1141-BC04-19C0-E40C7581BCA4}"/>
              </a:ext>
            </a:extLst>
          </p:cNvPr>
          <p:cNvSpPr txBox="1"/>
          <p:nvPr/>
        </p:nvSpPr>
        <p:spPr>
          <a:xfrm>
            <a:off x="602226" y="1297858"/>
            <a:ext cx="10822858"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Follow the same steps as explained above, sequentially extracting the state array and using it as input for the next round. The steps are as follows:</a:t>
            </a:r>
          </a:p>
        </p:txBody>
      </p:sp>
      <p:sp>
        <p:nvSpPr>
          <p:cNvPr id="10" name="TextBox 9">
            <a:extLst>
              <a:ext uri="{FF2B5EF4-FFF2-40B4-BE49-F238E27FC236}">
                <a16:creationId xmlns:a16="http://schemas.microsoft.com/office/drawing/2014/main" id="{6D6B9B72-056A-9893-A65A-73F3B12876E3}"/>
              </a:ext>
            </a:extLst>
          </p:cNvPr>
          <p:cNvSpPr txBox="1"/>
          <p:nvPr/>
        </p:nvSpPr>
        <p:spPr>
          <a:xfrm>
            <a:off x="776748" y="2320414"/>
            <a:ext cx="2023311" cy="677108"/>
          </a:xfrm>
          <a:prstGeom prst="rect">
            <a:avLst/>
          </a:prstGeom>
          <a:noFill/>
        </p:spPr>
        <p:txBody>
          <a:bodyPr wrap="none" rtlCol="0">
            <a:spAutoFit/>
          </a:bodyPr>
          <a:lstStyle/>
          <a:p>
            <a:r>
              <a:rPr lang="en-US" sz="2000" b="1" i="0" dirty="0">
                <a:solidFill>
                  <a:srgbClr val="51565E"/>
                </a:solidFill>
                <a:effectLst/>
                <a:highlight>
                  <a:srgbClr val="FFFFFF"/>
                </a:highlight>
                <a:latin typeface="Times New Roman" panose="02020603050405020304" pitchFamily="18" charset="0"/>
                <a:cs typeface="Times New Roman" panose="02020603050405020304" pitchFamily="18" charset="0"/>
              </a:rPr>
              <a:t>Add Round Key</a:t>
            </a:r>
            <a:r>
              <a:rPr lang="en-US" b="0" i="0" dirty="0">
                <a:solidFill>
                  <a:srgbClr val="51565E"/>
                </a:solidFill>
                <a:effectLst/>
                <a:highlight>
                  <a:srgbClr val="FFFFFF"/>
                </a:highlight>
                <a:latin typeface="Roboto" panose="02000000000000000000" pitchFamily="2" charset="0"/>
              </a:rPr>
              <a:t>:</a:t>
            </a:r>
          </a:p>
          <a:p>
            <a:endParaRPr lang="en-US" dirty="0"/>
          </a:p>
        </p:txBody>
      </p:sp>
      <p:pic>
        <p:nvPicPr>
          <p:cNvPr id="9218" name="Picture 2" descr="example2">
            <a:extLst>
              <a:ext uri="{FF2B5EF4-FFF2-40B4-BE49-F238E27FC236}">
                <a16:creationId xmlns:a16="http://schemas.microsoft.com/office/drawing/2014/main" id="{1986D5DF-45D1-4690-6EE5-B9BCD25A48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8387" y="2910348"/>
            <a:ext cx="7515225" cy="3329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99777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D197F1-071E-7CED-2F43-B9E69DAE35E0}"/>
              </a:ext>
            </a:extLst>
          </p:cNvPr>
          <p:cNvSpPr>
            <a:spLocks noGrp="1"/>
          </p:cNvSpPr>
          <p:nvPr>
            <p:ph type="dt" sz="half" idx="10"/>
          </p:nvPr>
        </p:nvSpPr>
        <p:spPr/>
        <p:txBody>
          <a:bodyPr/>
          <a:lstStyle/>
          <a:p>
            <a:fld id="{F81244A9-3B2D-4720-8D04-47D2B11805D7}" type="datetime1">
              <a:rPr lang="en-IN" smtClean="0"/>
              <a:t>26-05-2024</a:t>
            </a:fld>
            <a:endParaRPr lang="en-IN"/>
          </a:p>
        </p:txBody>
      </p:sp>
      <p:sp>
        <p:nvSpPr>
          <p:cNvPr id="3" name="Slide Number Placeholder 2">
            <a:extLst>
              <a:ext uri="{FF2B5EF4-FFF2-40B4-BE49-F238E27FC236}">
                <a16:creationId xmlns:a16="http://schemas.microsoft.com/office/drawing/2014/main" id="{3005A793-A612-1C01-0174-C694852FC9CB}"/>
              </a:ext>
            </a:extLst>
          </p:cNvPr>
          <p:cNvSpPr>
            <a:spLocks noGrp="1"/>
          </p:cNvSpPr>
          <p:nvPr>
            <p:ph type="sldNum" sz="quarter" idx="12"/>
          </p:nvPr>
        </p:nvSpPr>
        <p:spPr/>
        <p:txBody>
          <a:bodyPr/>
          <a:lstStyle/>
          <a:p>
            <a:fld id="{61E3BFED-9F84-4D5F-B4E4-248DC167C07C}" type="slidenum">
              <a:rPr lang="en-IN" smtClean="0"/>
              <a:t>31</a:t>
            </a:fld>
            <a:endParaRPr lang="en-IN"/>
          </a:p>
        </p:txBody>
      </p:sp>
      <p:sp>
        <p:nvSpPr>
          <p:cNvPr id="4" name="TextBox 3">
            <a:extLst>
              <a:ext uri="{FF2B5EF4-FFF2-40B4-BE49-F238E27FC236}">
                <a16:creationId xmlns:a16="http://schemas.microsoft.com/office/drawing/2014/main" id="{BE7E1F8C-6806-19DC-1B59-3A7E74FD196F}"/>
              </a:ext>
            </a:extLst>
          </p:cNvPr>
          <p:cNvSpPr txBox="1"/>
          <p:nvPr/>
        </p:nvSpPr>
        <p:spPr>
          <a:xfrm>
            <a:off x="4866968" y="459968"/>
            <a:ext cx="1750142" cy="523220"/>
          </a:xfrm>
          <a:prstGeom prst="rect">
            <a:avLst/>
          </a:prstGeom>
          <a:noFill/>
        </p:spPr>
        <p:txBody>
          <a:bodyPr wrap="square">
            <a:spAutoFit/>
          </a:bodyPr>
          <a:lstStyle/>
          <a:p>
            <a:r>
              <a:rPr lang="en-US" sz="2800" b="1" dirty="0">
                <a:solidFill>
                  <a:srgbClr val="FF0000"/>
                </a:solidFill>
                <a:latin typeface="Times New Roman" panose="02020603050405020304" pitchFamily="18" charset="0"/>
                <a:cs typeface="Times New Roman" panose="02020603050405020304" pitchFamily="18" charset="0"/>
              </a:rPr>
              <a:t>CONT….</a:t>
            </a:r>
          </a:p>
        </p:txBody>
      </p:sp>
      <p:sp>
        <p:nvSpPr>
          <p:cNvPr id="5" name="TextBox 4">
            <a:extLst>
              <a:ext uri="{FF2B5EF4-FFF2-40B4-BE49-F238E27FC236}">
                <a16:creationId xmlns:a16="http://schemas.microsoft.com/office/drawing/2014/main" id="{3B69A690-6EEA-DB3A-7AD3-829AD1FC7A58}"/>
              </a:ext>
            </a:extLst>
          </p:cNvPr>
          <p:cNvSpPr txBox="1"/>
          <p:nvPr/>
        </p:nvSpPr>
        <p:spPr>
          <a:xfrm>
            <a:off x="838200" y="1278193"/>
            <a:ext cx="10400071" cy="400110"/>
          </a:xfrm>
          <a:prstGeom prst="rect">
            <a:avLst/>
          </a:prstGeom>
          <a:noFill/>
        </p:spPr>
        <p:txBody>
          <a:bodyPr wrap="square" rtlCol="0">
            <a:spAutoFit/>
          </a:bodyPr>
          <a:lstStyle/>
          <a:p>
            <a:pPr algn="l">
              <a:buFont typeface="Arial" panose="020B0604020202020204" pitchFamily="34" charset="0"/>
              <a:buChar char="•"/>
            </a:pPr>
            <a:r>
              <a:rPr lang="en-US" sz="2000" b="1" i="0" dirty="0">
                <a:solidFill>
                  <a:srgbClr val="51565E"/>
                </a:solidFill>
                <a:effectLst/>
                <a:highlight>
                  <a:srgbClr val="FFFFFF"/>
                </a:highlight>
                <a:latin typeface="Times New Roman" panose="02020603050405020304" pitchFamily="18" charset="0"/>
                <a:cs typeface="Times New Roman" panose="02020603050405020304" pitchFamily="18" charset="0"/>
              </a:rPr>
              <a:t> Sub-Bytes:</a:t>
            </a:r>
            <a:r>
              <a:rPr lang="en-US" b="0" i="0" dirty="0">
                <a:solidFill>
                  <a:srgbClr val="51565E"/>
                </a:solidFill>
                <a:effectLst/>
                <a:highlight>
                  <a:srgbClr val="FFFFFF"/>
                </a:highlight>
                <a:latin typeface="Roboto" panose="02000000000000000000" pitchFamily="2" charset="0"/>
              </a:rPr>
              <a:t> </a:t>
            </a:r>
            <a:r>
              <a:rPr lang="en-US" sz="2000" b="0" i="0" dirty="0">
                <a:solidFill>
                  <a:srgbClr val="51565E"/>
                </a:solidFill>
                <a:effectLst/>
                <a:highlight>
                  <a:srgbClr val="FFFFFF"/>
                </a:highlight>
                <a:latin typeface="Times New Roman" panose="02020603050405020304" pitchFamily="18" charset="0"/>
                <a:cs typeface="Times New Roman" panose="02020603050405020304" pitchFamily="18" charset="0"/>
              </a:rPr>
              <a:t>It passes the elements through a 16x16 S-Box to get a completely new state array</a:t>
            </a:r>
            <a:r>
              <a:rPr lang="en-US" b="0" i="0" dirty="0">
                <a:solidFill>
                  <a:srgbClr val="51565E"/>
                </a:solidFill>
                <a:effectLst/>
                <a:highlight>
                  <a:srgbClr val="FFFFFF"/>
                </a:highlight>
                <a:latin typeface="Roboto" panose="02000000000000000000" pitchFamily="2" charset="0"/>
              </a:rPr>
              <a:t>.</a:t>
            </a:r>
          </a:p>
        </p:txBody>
      </p:sp>
      <p:pic>
        <p:nvPicPr>
          <p:cNvPr id="10242" name="Picture 2" descr="example3">
            <a:extLst>
              <a:ext uri="{FF2B5EF4-FFF2-40B4-BE49-F238E27FC236}">
                <a16:creationId xmlns:a16="http://schemas.microsoft.com/office/drawing/2014/main" id="{8537E0E1-C532-A7BE-107E-4EED883BCE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3642" y="2293989"/>
            <a:ext cx="3533775" cy="278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972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8BA8DD-7430-9AEC-B771-01979725F01F}"/>
              </a:ext>
            </a:extLst>
          </p:cNvPr>
          <p:cNvSpPr>
            <a:spLocks noGrp="1"/>
          </p:cNvSpPr>
          <p:nvPr>
            <p:ph type="dt" sz="half" idx="10"/>
          </p:nvPr>
        </p:nvSpPr>
        <p:spPr/>
        <p:txBody>
          <a:bodyPr/>
          <a:lstStyle/>
          <a:p>
            <a:fld id="{F81244A9-3B2D-4720-8D04-47D2B11805D7}" type="datetime1">
              <a:rPr lang="en-IN" smtClean="0"/>
              <a:t>26-05-2024</a:t>
            </a:fld>
            <a:endParaRPr lang="en-IN"/>
          </a:p>
        </p:txBody>
      </p:sp>
      <p:sp>
        <p:nvSpPr>
          <p:cNvPr id="3" name="Slide Number Placeholder 2">
            <a:extLst>
              <a:ext uri="{FF2B5EF4-FFF2-40B4-BE49-F238E27FC236}">
                <a16:creationId xmlns:a16="http://schemas.microsoft.com/office/drawing/2014/main" id="{BC61B9C3-CCD1-DF33-62E1-2C9D600F5FBD}"/>
              </a:ext>
            </a:extLst>
          </p:cNvPr>
          <p:cNvSpPr>
            <a:spLocks noGrp="1"/>
          </p:cNvSpPr>
          <p:nvPr>
            <p:ph type="sldNum" sz="quarter" idx="12"/>
          </p:nvPr>
        </p:nvSpPr>
        <p:spPr/>
        <p:txBody>
          <a:bodyPr/>
          <a:lstStyle/>
          <a:p>
            <a:fld id="{61E3BFED-9F84-4D5F-B4E4-248DC167C07C}" type="slidenum">
              <a:rPr lang="en-IN" smtClean="0"/>
              <a:t>32</a:t>
            </a:fld>
            <a:endParaRPr lang="en-IN"/>
          </a:p>
        </p:txBody>
      </p:sp>
      <p:sp>
        <p:nvSpPr>
          <p:cNvPr id="4" name="TextBox 3">
            <a:extLst>
              <a:ext uri="{FF2B5EF4-FFF2-40B4-BE49-F238E27FC236}">
                <a16:creationId xmlns:a16="http://schemas.microsoft.com/office/drawing/2014/main" id="{52A7A9ED-E453-0836-4D46-384C9776EA24}"/>
              </a:ext>
            </a:extLst>
          </p:cNvPr>
          <p:cNvSpPr txBox="1"/>
          <p:nvPr/>
        </p:nvSpPr>
        <p:spPr>
          <a:xfrm>
            <a:off x="4866968" y="459968"/>
            <a:ext cx="1750142" cy="523220"/>
          </a:xfrm>
          <a:prstGeom prst="rect">
            <a:avLst/>
          </a:prstGeom>
          <a:noFill/>
        </p:spPr>
        <p:txBody>
          <a:bodyPr wrap="square">
            <a:spAutoFit/>
          </a:bodyPr>
          <a:lstStyle/>
          <a:p>
            <a:r>
              <a:rPr lang="en-US" sz="2800" b="1" dirty="0">
                <a:solidFill>
                  <a:srgbClr val="FF0000"/>
                </a:solidFill>
                <a:latin typeface="Times New Roman" panose="02020603050405020304" pitchFamily="18" charset="0"/>
                <a:cs typeface="Times New Roman" panose="02020603050405020304" pitchFamily="18" charset="0"/>
              </a:rPr>
              <a:t>CONT….</a:t>
            </a:r>
          </a:p>
        </p:txBody>
      </p:sp>
      <p:sp>
        <p:nvSpPr>
          <p:cNvPr id="5" name="TextBox 4">
            <a:extLst>
              <a:ext uri="{FF2B5EF4-FFF2-40B4-BE49-F238E27FC236}">
                <a16:creationId xmlns:a16="http://schemas.microsoft.com/office/drawing/2014/main" id="{815B82BD-3767-B762-811B-289D709C8ECC}"/>
              </a:ext>
            </a:extLst>
          </p:cNvPr>
          <p:cNvSpPr txBox="1"/>
          <p:nvPr/>
        </p:nvSpPr>
        <p:spPr>
          <a:xfrm>
            <a:off x="838200" y="1209368"/>
            <a:ext cx="1747594" cy="677108"/>
          </a:xfrm>
          <a:prstGeom prst="rect">
            <a:avLst/>
          </a:prstGeom>
          <a:noFill/>
        </p:spPr>
        <p:txBody>
          <a:bodyPr wrap="none" rtlCol="0">
            <a:spAutoFit/>
          </a:bodyPr>
          <a:lstStyle/>
          <a:p>
            <a:pPr marL="285750" indent="-285750">
              <a:buFont typeface="Arial" panose="020B0604020202020204" pitchFamily="34" charset="0"/>
              <a:buChar char="•"/>
            </a:pPr>
            <a:r>
              <a:rPr lang="en-US" sz="2000" b="1" i="0" dirty="0">
                <a:solidFill>
                  <a:srgbClr val="51565E"/>
                </a:solidFill>
                <a:effectLst/>
                <a:highlight>
                  <a:srgbClr val="FFFFFF"/>
                </a:highlight>
                <a:latin typeface="Times New Roman" panose="02020603050405020304" pitchFamily="18" charset="0"/>
                <a:cs typeface="Times New Roman" panose="02020603050405020304" pitchFamily="18" charset="0"/>
              </a:rPr>
              <a:t>Shift Rows:</a:t>
            </a:r>
          </a:p>
          <a:p>
            <a:endParaRPr lang="en-US" dirty="0"/>
          </a:p>
        </p:txBody>
      </p:sp>
      <p:pic>
        <p:nvPicPr>
          <p:cNvPr id="11266" name="Picture 2" descr="example4">
            <a:extLst>
              <a:ext uri="{FF2B5EF4-FFF2-40B4-BE49-F238E27FC236}">
                <a16:creationId xmlns:a16="http://schemas.microsoft.com/office/drawing/2014/main" id="{9DF72533-7BFF-7C2D-8CC2-E0972051D3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2497" y="1970738"/>
            <a:ext cx="8387006" cy="3482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56086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BA5B82-0094-B8E8-828E-EE6A14BC0389}"/>
              </a:ext>
            </a:extLst>
          </p:cNvPr>
          <p:cNvSpPr>
            <a:spLocks noGrp="1"/>
          </p:cNvSpPr>
          <p:nvPr>
            <p:ph type="dt" sz="half" idx="10"/>
          </p:nvPr>
        </p:nvSpPr>
        <p:spPr/>
        <p:txBody>
          <a:bodyPr/>
          <a:lstStyle/>
          <a:p>
            <a:fld id="{F81244A9-3B2D-4720-8D04-47D2B11805D7}" type="datetime1">
              <a:rPr lang="en-IN" smtClean="0"/>
              <a:t>26-05-2024</a:t>
            </a:fld>
            <a:endParaRPr lang="en-IN"/>
          </a:p>
        </p:txBody>
      </p:sp>
      <p:sp>
        <p:nvSpPr>
          <p:cNvPr id="3" name="Slide Number Placeholder 2">
            <a:extLst>
              <a:ext uri="{FF2B5EF4-FFF2-40B4-BE49-F238E27FC236}">
                <a16:creationId xmlns:a16="http://schemas.microsoft.com/office/drawing/2014/main" id="{EB2F85DD-7E82-5C59-FA7C-E3FC4C0C1FED}"/>
              </a:ext>
            </a:extLst>
          </p:cNvPr>
          <p:cNvSpPr>
            <a:spLocks noGrp="1"/>
          </p:cNvSpPr>
          <p:nvPr>
            <p:ph type="sldNum" sz="quarter" idx="12"/>
          </p:nvPr>
        </p:nvSpPr>
        <p:spPr/>
        <p:txBody>
          <a:bodyPr/>
          <a:lstStyle/>
          <a:p>
            <a:fld id="{61E3BFED-9F84-4D5F-B4E4-248DC167C07C}" type="slidenum">
              <a:rPr lang="en-IN" smtClean="0"/>
              <a:t>33</a:t>
            </a:fld>
            <a:endParaRPr lang="en-IN"/>
          </a:p>
        </p:txBody>
      </p:sp>
      <p:sp>
        <p:nvSpPr>
          <p:cNvPr id="4" name="TextBox 3">
            <a:extLst>
              <a:ext uri="{FF2B5EF4-FFF2-40B4-BE49-F238E27FC236}">
                <a16:creationId xmlns:a16="http://schemas.microsoft.com/office/drawing/2014/main" id="{67737D18-FE05-AD24-D80C-C50AC7DDE0D9}"/>
              </a:ext>
            </a:extLst>
          </p:cNvPr>
          <p:cNvSpPr txBox="1"/>
          <p:nvPr/>
        </p:nvSpPr>
        <p:spPr>
          <a:xfrm>
            <a:off x="4866968" y="459968"/>
            <a:ext cx="1750142" cy="523220"/>
          </a:xfrm>
          <a:prstGeom prst="rect">
            <a:avLst/>
          </a:prstGeom>
          <a:noFill/>
        </p:spPr>
        <p:txBody>
          <a:bodyPr wrap="square">
            <a:spAutoFit/>
          </a:bodyPr>
          <a:lstStyle/>
          <a:p>
            <a:r>
              <a:rPr lang="en-US" sz="2800" b="1" dirty="0">
                <a:solidFill>
                  <a:srgbClr val="FF0000"/>
                </a:solidFill>
                <a:latin typeface="Times New Roman" panose="02020603050405020304" pitchFamily="18" charset="0"/>
                <a:cs typeface="Times New Roman" panose="02020603050405020304" pitchFamily="18" charset="0"/>
              </a:rPr>
              <a:t>CONT….</a:t>
            </a:r>
          </a:p>
        </p:txBody>
      </p:sp>
      <p:sp>
        <p:nvSpPr>
          <p:cNvPr id="5" name="TextBox 4">
            <a:extLst>
              <a:ext uri="{FF2B5EF4-FFF2-40B4-BE49-F238E27FC236}">
                <a16:creationId xmlns:a16="http://schemas.microsoft.com/office/drawing/2014/main" id="{8870952C-7FE4-F7E0-65AE-4B51980D9F57}"/>
              </a:ext>
            </a:extLst>
          </p:cNvPr>
          <p:cNvSpPr txBox="1"/>
          <p:nvPr/>
        </p:nvSpPr>
        <p:spPr>
          <a:xfrm>
            <a:off x="838200" y="1455175"/>
            <a:ext cx="1895071" cy="1015663"/>
          </a:xfrm>
          <a:prstGeom prst="rect">
            <a:avLst/>
          </a:prstGeom>
          <a:noFill/>
        </p:spPr>
        <p:txBody>
          <a:bodyPr wrap="none" rtlCol="0">
            <a:spAutoFit/>
          </a:bodyPr>
          <a:lstStyle/>
          <a:p>
            <a:pPr algn="l">
              <a:buFont typeface="Arial" panose="020B0604020202020204" pitchFamily="34" charset="0"/>
              <a:buChar char="•"/>
            </a:pPr>
            <a:r>
              <a:rPr lang="en-US" b="0" i="0" dirty="0">
                <a:solidFill>
                  <a:srgbClr val="51565E"/>
                </a:solidFill>
                <a:effectLst/>
                <a:highlight>
                  <a:srgbClr val="FFFFFF"/>
                </a:highlight>
                <a:latin typeface="Roboto" panose="02000000000000000000" pitchFamily="2" charset="0"/>
              </a:rPr>
              <a:t> </a:t>
            </a:r>
            <a:r>
              <a:rPr lang="en-US" sz="2000" b="1" i="0" dirty="0">
                <a:solidFill>
                  <a:srgbClr val="51565E"/>
                </a:solidFill>
                <a:effectLst/>
                <a:highlight>
                  <a:srgbClr val="FFFFFF"/>
                </a:highlight>
                <a:latin typeface="Times New Roman" panose="02020603050405020304" pitchFamily="18" charset="0"/>
                <a:cs typeface="Times New Roman" panose="02020603050405020304" pitchFamily="18" charset="0"/>
              </a:rPr>
              <a:t>Mix Columns:</a:t>
            </a:r>
          </a:p>
          <a:p>
            <a:br>
              <a:rPr lang="en-US" sz="2000" b="1" dirty="0">
                <a:latin typeface="Times New Roman" panose="02020603050405020304" pitchFamily="18" charset="0"/>
                <a:cs typeface="Times New Roman" panose="02020603050405020304" pitchFamily="18" charset="0"/>
              </a:rPr>
            </a:br>
            <a:endParaRPr lang="en-US" sz="2000" b="1" dirty="0">
              <a:latin typeface="Times New Roman" panose="02020603050405020304" pitchFamily="18" charset="0"/>
              <a:cs typeface="Times New Roman" panose="02020603050405020304" pitchFamily="18" charset="0"/>
            </a:endParaRPr>
          </a:p>
        </p:txBody>
      </p:sp>
      <p:pic>
        <p:nvPicPr>
          <p:cNvPr id="12290" name="Picture 2" descr="example5">
            <a:extLst>
              <a:ext uri="{FF2B5EF4-FFF2-40B4-BE49-F238E27FC236}">
                <a16:creationId xmlns:a16="http://schemas.microsoft.com/office/drawing/2014/main" id="{55DF6FDC-BA91-5B0A-FE94-0E01C4EC4A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5364" y="2470838"/>
            <a:ext cx="7753350" cy="275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54140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88A651-B422-5D69-A28F-06E763BF6E7A}"/>
              </a:ext>
            </a:extLst>
          </p:cNvPr>
          <p:cNvSpPr>
            <a:spLocks noGrp="1"/>
          </p:cNvSpPr>
          <p:nvPr>
            <p:ph type="dt" sz="half" idx="10"/>
          </p:nvPr>
        </p:nvSpPr>
        <p:spPr/>
        <p:txBody>
          <a:bodyPr/>
          <a:lstStyle/>
          <a:p>
            <a:fld id="{F81244A9-3B2D-4720-8D04-47D2B11805D7}" type="datetime1">
              <a:rPr lang="en-IN" smtClean="0"/>
              <a:t>26-05-2024</a:t>
            </a:fld>
            <a:endParaRPr lang="en-IN"/>
          </a:p>
        </p:txBody>
      </p:sp>
      <p:sp>
        <p:nvSpPr>
          <p:cNvPr id="3" name="Slide Number Placeholder 2">
            <a:extLst>
              <a:ext uri="{FF2B5EF4-FFF2-40B4-BE49-F238E27FC236}">
                <a16:creationId xmlns:a16="http://schemas.microsoft.com/office/drawing/2014/main" id="{2A576BD1-D737-2577-A56E-AAE9A0BE0773}"/>
              </a:ext>
            </a:extLst>
          </p:cNvPr>
          <p:cNvSpPr>
            <a:spLocks noGrp="1"/>
          </p:cNvSpPr>
          <p:nvPr>
            <p:ph type="sldNum" sz="quarter" idx="12"/>
          </p:nvPr>
        </p:nvSpPr>
        <p:spPr/>
        <p:txBody>
          <a:bodyPr/>
          <a:lstStyle/>
          <a:p>
            <a:fld id="{61E3BFED-9F84-4D5F-B4E4-248DC167C07C}" type="slidenum">
              <a:rPr lang="en-IN" smtClean="0"/>
              <a:t>34</a:t>
            </a:fld>
            <a:endParaRPr lang="en-IN"/>
          </a:p>
        </p:txBody>
      </p:sp>
      <p:sp>
        <p:nvSpPr>
          <p:cNvPr id="4" name="TextBox 3">
            <a:extLst>
              <a:ext uri="{FF2B5EF4-FFF2-40B4-BE49-F238E27FC236}">
                <a16:creationId xmlns:a16="http://schemas.microsoft.com/office/drawing/2014/main" id="{3A5C367F-A8C9-7277-05C3-40E4B9549BCF}"/>
              </a:ext>
            </a:extLst>
          </p:cNvPr>
          <p:cNvSpPr txBox="1"/>
          <p:nvPr/>
        </p:nvSpPr>
        <p:spPr>
          <a:xfrm>
            <a:off x="4866968" y="459968"/>
            <a:ext cx="1750142" cy="523220"/>
          </a:xfrm>
          <a:prstGeom prst="rect">
            <a:avLst/>
          </a:prstGeom>
          <a:noFill/>
        </p:spPr>
        <p:txBody>
          <a:bodyPr wrap="square">
            <a:spAutoFit/>
          </a:bodyPr>
          <a:lstStyle/>
          <a:p>
            <a:r>
              <a:rPr lang="en-US" sz="2800" b="1" dirty="0">
                <a:solidFill>
                  <a:srgbClr val="FF0000"/>
                </a:solidFill>
                <a:latin typeface="Times New Roman" panose="02020603050405020304" pitchFamily="18" charset="0"/>
                <a:cs typeface="Times New Roman" panose="02020603050405020304" pitchFamily="18" charset="0"/>
              </a:rPr>
              <a:t>CONT….</a:t>
            </a:r>
          </a:p>
        </p:txBody>
      </p:sp>
      <p:sp>
        <p:nvSpPr>
          <p:cNvPr id="5" name="TextBox 4">
            <a:extLst>
              <a:ext uri="{FF2B5EF4-FFF2-40B4-BE49-F238E27FC236}">
                <a16:creationId xmlns:a16="http://schemas.microsoft.com/office/drawing/2014/main" id="{166D03B4-654B-CD18-2ECF-0CF3D89AD2DE}"/>
              </a:ext>
            </a:extLst>
          </p:cNvPr>
          <p:cNvSpPr txBox="1"/>
          <p:nvPr/>
        </p:nvSpPr>
        <p:spPr>
          <a:xfrm>
            <a:off x="838200" y="1268361"/>
            <a:ext cx="5142271" cy="400110"/>
          </a:xfrm>
          <a:prstGeom prst="rect">
            <a:avLst/>
          </a:prstGeom>
          <a:noFill/>
        </p:spPr>
        <p:txBody>
          <a:bodyPr wrap="square" rtlCol="0">
            <a:spAutoFit/>
          </a:bodyPr>
          <a:lstStyle/>
          <a:p>
            <a:pPr algn="l">
              <a:buFont typeface="Arial" panose="020B0604020202020204" pitchFamily="34" charset="0"/>
              <a:buChar char="•"/>
            </a:pPr>
            <a:r>
              <a:rPr lang="en-US" sz="2000" b="0" i="0" dirty="0">
                <a:solidFill>
                  <a:srgbClr val="51565E"/>
                </a:solidFill>
                <a:effectLst/>
                <a:highlight>
                  <a:srgbClr val="FFFFFF"/>
                </a:highlight>
                <a:latin typeface="Times New Roman" panose="02020603050405020304" pitchFamily="18" charset="0"/>
                <a:cs typeface="Times New Roman" panose="02020603050405020304" pitchFamily="18" charset="0"/>
              </a:rPr>
              <a:t> Add Round Key:</a:t>
            </a:r>
          </a:p>
        </p:txBody>
      </p:sp>
      <p:pic>
        <p:nvPicPr>
          <p:cNvPr id="13314" name="Picture 2" descr="example6">
            <a:extLst>
              <a:ext uri="{FF2B5EF4-FFF2-40B4-BE49-F238E27FC236}">
                <a16:creationId xmlns:a16="http://schemas.microsoft.com/office/drawing/2014/main" id="{D18838C3-E3B2-2BFB-2D67-17A6A6ADE6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4333" y="1821660"/>
            <a:ext cx="6772275" cy="438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83225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930FEC-7C99-B552-96A4-8E87698289DB}"/>
              </a:ext>
            </a:extLst>
          </p:cNvPr>
          <p:cNvSpPr>
            <a:spLocks noGrp="1"/>
          </p:cNvSpPr>
          <p:nvPr>
            <p:ph type="dt" sz="half" idx="10"/>
          </p:nvPr>
        </p:nvSpPr>
        <p:spPr/>
        <p:txBody>
          <a:bodyPr/>
          <a:lstStyle/>
          <a:p>
            <a:fld id="{F81244A9-3B2D-4720-8D04-47D2B11805D7}" type="datetime1">
              <a:rPr lang="en-IN" smtClean="0"/>
              <a:t>26-05-2024</a:t>
            </a:fld>
            <a:endParaRPr lang="en-IN"/>
          </a:p>
        </p:txBody>
      </p:sp>
      <p:sp>
        <p:nvSpPr>
          <p:cNvPr id="3" name="Slide Number Placeholder 2">
            <a:extLst>
              <a:ext uri="{FF2B5EF4-FFF2-40B4-BE49-F238E27FC236}">
                <a16:creationId xmlns:a16="http://schemas.microsoft.com/office/drawing/2014/main" id="{D45B8E22-B2C1-1904-549C-177C863CF144}"/>
              </a:ext>
            </a:extLst>
          </p:cNvPr>
          <p:cNvSpPr>
            <a:spLocks noGrp="1"/>
          </p:cNvSpPr>
          <p:nvPr>
            <p:ph type="sldNum" sz="quarter" idx="12"/>
          </p:nvPr>
        </p:nvSpPr>
        <p:spPr/>
        <p:txBody>
          <a:bodyPr/>
          <a:lstStyle/>
          <a:p>
            <a:fld id="{61E3BFED-9F84-4D5F-B4E4-248DC167C07C}" type="slidenum">
              <a:rPr lang="en-IN" smtClean="0"/>
              <a:t>35</a:t>
            </a:fld>
            <a:endParaRPr lang="en-IN"/>
          </a:p>
        </p:txBody>
      </p:sp>
      <p:sp>
        <p:nvSpPr>
          <p:cNvPr id="4" name="TextBox 3">
            <a:extLst>
              <a:ext uri="{FF2B5EF4-FFF2-40B4-BE49-F238E27FC236}">
                <a16:creationId xmlns:a16="http://schemas.microsoft.com/office/drawing/2014/main" id="{8B4FA65E-8DF2-0338-10B1-89FA37D371EC}"/>
              </a:ext>
            </a:extLst>
          </p:cNvPr>
          <p:cNvSpPr txBox="1"/>
          <p:nvPr/>
        </p:nvSpPr>
        <p:spPr>
          <a:xfrm>
            <a:off x="838200" y="1229033"/>
            <a:ext cx="10704871" cy="1015663"/>
          </a:xfrm>
          <a:prstGeom prst="rect">
            <a:avLst/>
          </a:prstGeom>
          <a:noFill/>
        </p:spPr>
        <p:txBody>
          <a:bodyPr wrap="square" rtlCol="0">
            <a:spAutoFit/>
          </a:bodyPr>
          <a:lstStyle/>
          <a:p>
            <a:pPr marL="342900" indent="-342900">
              <a:buFont typeface="Arial" panose="020B0604020202020204" pitchFamily="34" charset="0"/>
              <a:buChar char="•"/>
            </a:pPr>
            <a:r>
              <a:rPr lang="en-US" sz="2000" b="0" i="0" dirty="0">
                <a:solidFill>
                  <a:srgbClr val="51565E"/>
                </a:solidFill>
                <a:effectLst/>
                <a:highlight>
                  <a:srgbClr val="FFFFFF"/>
                </a:highlight>
                <a:latin typeface="Times New Roman" panose="02020603050405020304" pitchFamily="18" charset="0"/>
                <a:cs typeface="Times New Roman" panose="02020603050405020304" pitchFamily="18" charset="0"/>
              </a:rPr>
              <a:t>This state array is now the final ciphertext for this particular round. This becomes the input for the next round. Depending on the key length, you repeat the above steps until you complete round 10, after which you receive the final ciphertext.</a:t>
            </a:r>
            <a:endParaRPr lang="en-US"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21C82FB-EB23-7173-7EC7-EA70E01B3692}"/>
              </a:ext>
            </a:extLst>
          </p:cNvPr>
          <p:cNvSpPr txBox="1"/>
          <p:nvPr/>
        </p:nvSpPr>
        <p:spPr>
          <a:xfrm>
            <a:off x="4866968" y="459968"/>
            <a:ext cx="1750142" cy="523220"/>
          </a:xfrm>
          <a:prstGeom prst="rect">
            <a:avLst/>
          </a:prstGeom>
          <a:noFill/>
        </p:spPr>
        <p:txBody>
          <a:bodyPr wrap="square">
            <a:spAutoFit/>
          </a:bodyPr>
          <a:lstStyle/>
          <a:p>
            <a:r>
              <a:rPr lang="en-US" sz="2800" b="1" dirty="0">
                <a:solidFill>
                  <a:srgbClr val="FF0000"/>
                </a:solidFill>
                <a:latin typeface="Times New Roman" panose="02020603050405020304" pitchFamily="18" charset="0"/>
                <a:cs typeface="Times New Roman" panose="02020603050405020304" pitchFamily="18" charset="0"/>
              </a:rPr>
              <a:t>CONT….</a:t>
            </a:r>
          </a:p>
        </p:txBody>
      </p:sp>
      <p:pic>
        <p:nvPicPr>
          <p:cNvPr id="14338" name="Picture 2" descr="example7">
            <a:extLst>
              <a:ext uri="{FF2B5EF4-FFF2-40B4-BE49-F238E27FC236}">
                <a16:creationId xmlns:a16="http://schemas.microsoft.com/office/drawing/2014/main" id="{B65815D5-AB41-9644-6CCF-53AB4432CF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7889" y="2389619"/>
            <a:ext cx="5732711" cy="3821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09368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AC0C2A-7503-8891-A194-CB6B4EA009B1}"/>
              </a:ext>
            </a:extLst>
          </p:cNvPr>
          <p:cNvSpPr>
            <a:spLocks noGrp="1"/>
          </p:cNvSpPr>
          <p:nvPr>
            <p:ph type="dt" sz="half" idx="10"/>
          </p:nvPr>
        </p:nvSpPr>
        <p:spPr/>
        <p:txBody>
          <a:bodyPr/>
          <a:lstStyle/>
          <a:p>
            <a:fld id="{F81244A9-3B2D-4720-8D04-47D2B11805D7}" type="datetime1">
              <a:rPr lang="en-IN" smtClean="0"/>
              <a:t>26-05-2024</a:t>
            </a:fld>
            <a:endParaRPr lang="en-IN"/>
          </a:p>
        </p:txBody>
      </p:sp>
      <p:sp>
        <p:nvSpPr>
          <p:cNvPr id="3" name="Slide Number Placeholder 2">
            <a:extLst>
              <a:ext uri="{FF2B5EF4-FFF2-40B4-BE49-F238E27FC236}">
                <a16:creationId xmlns:a16="http://schemas.microsoft.com/office/drawing/2014/main" id="{D9BD353A-B70A-CE8C-2EAC-C5715EE2AB73}"/>
              </a:ext>
            </a:extLst>
          </p:cNvPr>
          <p:cNvSpPr>
            <a:spLocks noGrp="1"/>
          </p:cNvSpPr>
          <p:nvPr>
            <p:ph type="sldNum" sz="quarter" idx="12"/>
          </p:nvPr>
        </p:nvSpPr>
        <p:spPr/>
        <p:txBody>
          <a:bodyPr/>
          <a:lstStyle/>
          <a:p>
            <a:fld id="{61E3BFED-9F84-4D5F-B4E4-248DC167C07C}" type="slidenum">
              <a:rPr lang="en-IN" smtClean="0"/>
              <a:t>36</a:t>
            </a:fld>
            <a:endParaRPr lang="en-IN"/>
          </a:p>
        </p:txBody>
      </p:sp>
      <p:sp>
        <p:nvSpPr>
          <p:cNvPr id="4" name="TextBox 3">
            <a:extLst>
              <a:ext uri="{FF2B5EF4-FFF2-40B4-BE49-F238E27FC236}">
                <a16:creationId xmlns:a16="http://schemas.microsoft.com/office/drawing/2014/main" id="{924F2462-2824-F460-0592-FBD852DA57E5}"/>
              </a:ext>
            </a:extLst>
          </p:cNvPr>
          <p:cNvSpPr txBox="1"/>
          <p:nvPr/>
        </p:nvSpPr>
        <p:spPr>
          <a:xfrm>
            <a:off x="4866968" y="459968"/>
            <a:ext cx="1750142" cy="523220"/>
          </a:xfrm>
          <a:prstGeom prst="rect">
            <a:avLst/>
          </a:prstGeom>
          <a:noFill/>
        </p:spPr>
        <p:txBody>
          <a:bodyPr wrap="square">
            <a:spAutoFit/>
          </a:bodyPr>
          <a:lstStyle/>
          <a:p>
            <a:r>
              <a:rPr lang="en-US" sz="2800" b="1" dirty="0">
                <a:solidFill>
                  <a:srgbClr val="FF0000"/>
                </a:solidFill>
                <a:latin typeface="Times New Roman" panose="02020603050405020304" pitchFamily="18" charset="0"/>
                <a:cs typeface="Times New Roman" panose="02020603050405020304" pitchFamily="18" charset="0"/>
              </a:rPr>
              <a:t>CONT….</a:t>
            </a:r>
          </a:p>
        </p:txBody>
      </p:sp>
      <p:sp>
        <p:nvSpPr>
          <p:cNvPr id="5" name="TextBox 4">
            <a:extLst>
              <a:ext uri="{FF2B5EF4-FFF2-40B4-BE49-F238E27FC236}">
                <a16:creationId xmlns:a16="http://schemas.microsoft.com/office/drawing/2014/main" id="{5511921D-80E4-0CDB-3E26-B5A1C48F2650}"/>
              </a:ext>
            </a:extLst>
          </p:cNvPr>
          <p:cNvSpPr txBox="1"/>
          <p:nvPr/>
        </p:nvSpPr>
        <p:spPr>
          <a:xfrm>
            <a:off x="1155290" y="1483372"/>
            <a:ext cx="9724103" cy="3576428"/>
          </a:xfrm>
          <a:prstGeom prst="rect">
            <a:avLst/>
          </a:prstGeom>
          <a:noFill/>
        </p:spPr>
        <p:txBody>
          <a:bodyPr wrap="square" rtlCol="0">
            <a:spAutoFit/>
          </a:bodyPr>
          <a:lstStyle/>
          <a:p>
            <a:pPr algn="l"/>
            <a:r>
              <a:rPr lang="en-US" sz="2000" b="1" i="0" dirty="0">
                <a:solidFill>
                  <a:srgbClr val="0D0D0D"/>
                </a:solidFill>
                <a:effectLst/>
                <a:highlight>
                  <a:srgbClr val="FFFFFF"/>
                </a:highlight>
                <a:latin typeface="Times New Roman" panose="02020603050405020304" pitchFamily="18" charset="0"/>
                <a:cs typeface="Times New Roman" panose="02020603050405020304" pitchFamily="18" charset="0"/>
              </a:rPr>
              <a:t>Applications of AES:</a:t>
            </a:r>
          </a:p>
          <a:p>
            <a:pPr marL="342900" indent="-342900" algn="l">
              <a:lnSpc>
                <a:spcPct val="150000"/>
              </a:lnSpc>
              <a:buFont typeface="Arial" panose="020B0604020202020204" pitchFamily="34" charset="0"/>
              <a:buChar char="•"/>
            </a:pP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Wireless Security: Used in </a:t>
            </a:r>
            <a:r>
              <a:rPr lang="en-US" sz="2000" b="0" i="0" dirty="0" err="1">
                <a:solidFill>
                  <a:srgbClr val="0D0D0D"/>
                </a:solidFill>
                <a:effectLst/>
                <a:highlight>
                  <a:srgbClr val="FFFFFF"/>
                </a:highlight>
                <a:latin typeface="Times New Roman" panose="02020603050405020304" pitchFamily="18" charset="0"/>
                <a:cs typeface="Times New Roman" panose="02020603050405020304" pitchFamily="18" charset="0"/>
              </a:rPr>
              <a:t>WiFi</a:t>
            </a: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 networks for authentication.</a:t>
            </a:r>
          </a:p>
          <a:p>
            <a:pPr algn="l">
              <a:lnSpc>
                <a:spcPct val="150000"/>
              </a:lnSpc>
            </a:pPr>
            <a:endPar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342900" indent="-342900" algn="l">
              <a:lnSpc>
                <a:spcPct val="150000"/>
              </a:lnSpc>
              <a:buFont typeface="Arial" panose="020B0604020202020204" pitchFamily="34" charset="0"/>
              <a:buChar char="•"/>
            </a:pP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Encrypted Browsing: Ensures secure SSL/TLS encryption for website communication.</a:t>
            </a:r>
          </a:p>
          <a:p>
            <a:pPr algn="l">
              <a:lnSpc>
                <a:spcPct val="150000"/>
              </a:lnSpc>
            </a:pPr>
            <a:endPar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342900" indent="-342900" algn="l">
              <a:lnSpc>
                <a:spcPct val="150000"/>
              </a:lnSpc>
              <a:buFont typeface="Arial" panose="020B0604020202020204" pitchFamily="34" charset="0"/>
              <a:buChar char="•"/>
            </a:pP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General File Encryption: Encrypts files for secure transfer</a:t>
            </a:r>
          </a:p>
          <a:p>
            <a:pPr algn="l">
              <a:lnSpc>
                <a:spcPct val="150000"/>
              </a:lnSpc>
            </a:pPr>
            <a:endPar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342900" indent="-342900" algn="l">
              <a:lnSpc>
                <a:spcPct val="150000"/>
              </a:lnSpc>
              <a:buFont typeface="Arial" panose="020B0604020202020204" pitchFamily="34" charset="0"/>
              <a:buChar char="•"/>
            </a:pP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Processor Security: Some processors use AES for hardware-level encryption.</a:t>
            </a:r>
          </a:p>
        </p:txBody>
      </p:sp>
    </p:spTree>
    <p:extLst>
      <p:ext uri="{BB962C8B-B14F-4D97-AF65-F5344CB8AC3E}">
        <p14:creationId xmlns:p14="http://schemas.microsoft.com/office/powerpoint/2010/main" val="6856897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F9B6DA-072B-B1B3-8DB7-4FF5C1148D5B}"/>
              </a:ext>
            </a:extLst>
          </p:cNvPr>
          <p:cNvSpPr>
            <a:spLocks noGrp="1"/>
          </p:cNvSpPr>
          <p:nvPr>
            <p:ph type="dt" sz="half" idx="10"/>
          </p:nvPr>
        </p:nvSpPr>
        <p:spPr/>
        <p:txBody>
          <a:bodyPr/>
          <a:lstStyle/>
          <a:p>
            <a:fld id="{F81244A9-3B2D-4720-8D04-47D2B11805D7}" type="datetime1">
              <a:rPr lang="en-IN" smtClean="0"/>
              <a:t>26-05-2024</a:t>
            </a:fld>
            <a:endParaRPr lang="en-IN"/>
          </a:p>
        </p:txBody>
      </p:sp>
      <p:sp>
        <p:nvSpPr>
          <p:cNvPr id="3" name="Slide Number Placeholder 2">
            <a:extLst>
              <a:ext uri="{FF2B5EF4-FFF2-40B4-BE49-F238E27FC236}">
                <a16:creationId xmlns:a16="http://schemas.microsoft.com/office/drawing/2014/main" id="{73245B18-1B02-BCDF-808E-D645C361D4F0}"/>
              </a:ext>
            </a:extLst>
          </p:cNvPr>
          <p:cNvSpPr>
            <a:spLocks noGrp="1"/>
          </p:cNvSpPr>
          <p:nvPr>
            <p:ph type="sldNum" sz="quarter" idx="12"/>
          </p:nvPr>
        </p:nvSpPr>
        <p:spPr/>
        <p:txBody>
          <a:bodyPr/>
          <a:lstStyle/>
          <a:p>
            <a:fld id="{61E3BFED-9F84-4D5F-B4E4-248DC167C07C}" type="slidenum">
              <a:rPr lang="en-IN" smtClean="0"/>
              <a:t>37</a:t>
            </a:fld>
            <a:endParaRPr lang="en-IN"/>
          </a:p>
        </p:txBody>
      </p:sp>
      <p:sp>
        <p:nvSpPr>
          <p:cNvPr id="4" name="TextBox 3">
            <a:extLst>
              <a:ext uri="{FF2B5EF4-FFF2-40B4-BE49-F238E27FC236}">
                <a16:creationId xmlns:a16="http://schemas.microsoft.com/office/drawing/2014/main" id="{845D6320-0D22-E36C-C19E-B6EC0913A101}"/>
              </a:ext>
            </a:extLst>
          </p:cNvPr>
          <p:cNvSpPr txBox="1"/>
          <p:nvPr/>
        </p:nvSpPr>
        <p:spPr>
          <a:xfrm>
            <a:off x="4965290" y="302651"/>
            <a:ext cx="1750142" cy="523220"/>
          </a:xfrm>
          <a:prstGeom prst="rect">
            <a:avLst/>
          </a:prstGeom>
          <a:noFill/>
        </p:spPr>
        <p:txBody>
          <a:bodyPr wrap="square">
            <a:spAutoFit/>
          </a:bodyPr>
          <a:lstStyle/>
          <a:p>
            <a:r>
              <a:rPr lang="en-US" sz="2800" b="1" dirty="0">
                <a:solidFill>
                  <a:srgbClr val="FF0000"/>
                </a:solidFill>
                <a:latin typeface="Times New Roman" panose="02020603050405020304" pitchFamily="18" charset="0"/>
                <a:cs typeface="Times New Roman" panose="02020603050405020304" pitchFamily="18" charset="0"/>
              </a:rPr>
              <a:t>CONT….</a:t>
            </a:r>
          </a:p>
        </p:txBody>
      </p:sp>
      <p:sp>
        <p:nvSpPr>
          <p:cNvPr id="5" name="TextBox 4">
            <a:extLst>
              <a:ext uri="{FF2B5EF4-FFF2-40B4-BE49-F238E27FC236}">
                <a16:creationId xmlns:a16="http://schemas.microsoft.com/office/drawing/2014/main" id="{88785264-595F-5AE8-B8D0-CF7BB30DCED0}"/>
              </a:ext>
            </a:extLst>
          </p:cNvPr>
          <p:cNvSpPr txBox="1"/>
          <p:nvPr/>
        </p:nvSpPr>
        <p:spPr>
          <a:xfrm>
            <a:off x="838200" y="830833"/>
            <a:ext cx="3799886" cy="677108"/>
          </a:xfrm>
          <a:prstGeom prst="rect">
            <a:avLst/>
          </a:prstGeom>
          <a:noFill/>
        </p:spPr>
        <p:txBody>
          <a:bodyPr wrap="none" rtlCol="0">
            <a:spAutoFit/>
          </a:bodyPr>
          <a:lstStyle/>
          <a:p>
            <a:r>
              <a:rPr lang="en-US" sz="2000" b="1" i="0" dirty="0">
                <a:solidFill>
                  <a:srgbClr val="272C37"/>
                </a:solidFill>
                <a:effectLst/>
                <a:highlight>
                  <a:srgbClr val="FFFFFF"/>
                </a:highlight>
                <a:latin typeface="Times New Roman" panose="02020603050405020304" pitchFamily="18" charset="0"/>
                <a:cs typeface="Times New Roman" panose="02020603050405020304" pitchFamily="18" charset="0"/>
              </a:rPr>
              <a:t>Differences Between AES &amp; DES</a:t>
            </a:r>
          </a:p>
          <a:p>
            <a:endParaRPr lang="en-US" dirty="0"/>
          </a:p>
        </p:txBody>
      </p:sp>
      <p:pic>
        <p:nvPicPr>
          <p:cNvPr id="7" name="Picture 6">
            <a:extLst>
              <a:ext uri="{FF2B5EF4-FFF2-40B4-BE49-F238E27FC236}">
                <a16:creationId xmlns:a16="http://schemas.microsoft.com/office/drawing/2014/main" id="{87958564-9199-E444-52E9-F9B3397210BB}"/>
              </a:ext>
            </a:extLst>
          </p:cNvPr>
          <p:cNvPicPr>
            <a:picLocks noChangeAspect="1"/>
          </p:cNvPicPr>
          <p:nvPr/>
        </p:nvPicPr>
        <p:blipFill rotWithShape="1">
          <a:blip r:embed="rId2">
            <a:extLst>
              <a:ext uri="{28A0092B-C50C-407E-A947-70E740481C1C}">
                <a14:useLocalDpi xmlns:a14="http://schemas.microsoft.com/office/drawing/2010/main" val="0"/>
              </a:ext>
            </a:extLst>
          </a:blip>
          <a:srcRect l="22823" t="35731" r="35646" b="11508"/>
          <a:stretch/>
        </p:blipFill>
        <p:spPr>
          <a:xfrm>
            <a:off x="3409336" y="1507941"/>
            <a:ext cx="5063613" cy="3110439"/>
          </a:xfrm>
          <a:prstGeom prst="rect">
            <a:avLst/>
          </a:prstGeom>
        </p:spPr>
      </p:pic>
      <p:sp>
        <p:nvSpPr>
          <p:cNvPr id="8" name="TextBox 7">
            <a:extLst>
              <a:ext uri="{FF2B5EF4-FFF2-40B4-BE49-F238E27FC236}">
                <a16:creationId xmlns:a16="http://schemas.microsoft.com/office/drawing/2014/main" id="{DE8AD54A-C5F6-55D0-20C5-7CBCB4C2AB84}"/>
              </a:ext>
            </a:extLst>
          </p:cNvPr>
          <p:cNvSpPr txBox="1"/>
          <p:nvPr/>
        </p:nvSpPr>
        <p:spPr>
          <a:xfrm>
            <a:off x="838200" y="4859149"/>
            <a:ext cx="10677833" cy="1015663"/>
          </a:xfrm>
          <a:prstGeom prst="rect">
            <a:avLst/>
          </a:prstGeom>
          <a:noFill/>
        </p:spPr>
        <p:txBody>
          <a:bodyPr wrap="square" rtlCol="0">
            <a:spAutoFit/>
          </a:bodyPr>
          <a:lstStyle/>
          <a:p>
            <a:pPr marL="285750" indent="-285750">
              <a:buFont typeface="Arial" panose="020B0604020202020204" pitchFamily="34" charset="0"/>
              <a:buChar char="•"/>
            </a:pP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AES is a more secure and efficient encryption standard compared to DES. AES provides better protection against attacks and is widely used in various applications where data security is paramount.</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23387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A7A96A-6D17-49A3-5C51-29022DCF95F8}"/>
              </a:ext>
            </a:extLst>
          </p:cNvPr>
          <p:cNvSpPr txBox="1"/>
          <p:nvPr/>
        </p:nvSpPr>
        <p:spPr>
          <a:xfrm>
            <a:off x="541176" y="1385510"/>
            <a:ext cx="11159411" cy="243765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b="0" i="0" dirty="0">
                <a:solidFill>
                  <a:srgbClr val="273239"/>
                </a:solidFill>
                <a:effectLst/>
                <a:latin typeface="Times New Roman" panose="02020603050405020304" pitchFamily="18" charset="0"/>
                <a:cs typeface="Times New Roman" panose="02020603050405020304" pitchFamily="18" charset="0"/>
              </a:rPr>
              <a:t> </a:t>
            </a:r>
            <a:r>
              <a:rPr lang="en-US" sz="2000" b="0" i="0" dirty="0">
                <a:solidFill>
                  <a:srgbClr val="273239"/>
                </a:solidFill>
                <a:effectLst/>
                <a:latin typeface="Times New Roman" panose="02020603050405020304" pitchFamily="18" charset="0"/>
                <a:cs typeface="Times New Roman" panose="02020603050405020304" pitchFamily="18" charset="0"/>
              </a:rPr>
              <a:t>It is easier because of direct encryption of each block of input plaintext and output is in form of blocks of encrypted ciphertext. </a:t>
            </a:r>
          </a:p>
          <a:p>
            <a:pPr>
              <a:lnSpc>
                <a:spcPct val="150000"/>
              </a:lnSpc>
            </a:pPr>
            <a:endParaRPr lang="en-US" sz="2000" b="0" i="0" dirty="0">
              <a:solidFill>
                <a:srgbClr val="273239"/>
              </a:solidFill>
              <a:effectLst/>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000" b="0" i="0" dirty="0">
                <a:solidFill>
                  <a:srgbClr val="273239"/>
                </a:solidFill>
                <a:effectLst/>
                <a:latin typeface="Times New Roman" panose="02020603050405020304" pitchFamily="18" charset="0"/>
                <a:cs typeface="Times New Roman" panose="02020603050405020304" pitchFamily="18" charset="0"/>
              </a:rPr>
              <a:t>Generally, if a message is larger than </a:t>
            </a:r>
            <a:r>
              <a:rPr lang="en-US" sz="2000" b="0" i="1" dirty="0">
                <a:solidFill>
                  <a:srgbClr val="273239"/>
                </a:solidFill>
                <a:effectLst/>
                <a:latin typeface="Times New Roman" panose="02020603050405020304" pitchFamily="18" charset="0"/>
                <a:cs typeface="Times New Roman" panose="02020603050405020304" pitchFamily="18" charset="0"/>
              </a:rPr>
              <a:t>b</a:t>
            </a:r>
            <a:r>
              <a:rPr lang="en-US" sz="2000" b="0" i="0" dirty="0">
                <a:solidFill>
                  <a:srgbClr val="273239"/>
                </a:solidFill>
                <a:effectLst/>
                <a:latin typeface="Times New Roman" panose="02020603050405020304" pitchFamily="18" charset="0"/>
                <a:cs typeface="Times New Roman" panose="02020603050405020304" pitchFamily="18" charset="0"/>
              </a:rPr>
              <a:t> bits in size, it can be broken down into a bunch of blocks and the procedure is repeated. </a:t>
            </a:r>
            <a:endParaRPr lang="en-US" sz="20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6AD1B4A-4CDE-2593-5CAC-B7F08BAA194D}"/>
              </a:ext>
            </a:extLst>
          </p:cNvPr>
          <p:cNvSpPr txBox="1"/>
          <p:nvPr/>
        </p:nvSpPr>
        <p:spPr>
          <a:xfrm>
            <a:off x="776384" y="3773499"/>
            <a:ext cx="10639231" cy="2446632"/>
          </a:xfrm>
          <a:prstGeom prst="rect">
            <a:avLst/>
          </a:prstGeom>
          <a:noFill/>
        </p:spPr>
        <p:txBody>
          <a:bodyPr wrap="square">
            <a:spAutoFit/>
          </a:bodyPr>
          <a:lstStyle/>
          <a:p>
            <a:pPr algn="l" fontAlgn="base">
              <a:lnSpc>
                <a:spcPct val="150000"/>
              </a:lnSpc>
            </a:pPr>
            <a:r>
              <a:rPr lang="en-US" sz="2000" b="1" i="0" u="sng" dirty="0">
                <a:solidFill>
                  <a:srgbClr val="273239"/>
                </a:solidFill>
                <a:effectLst/>
                <a:latin typeface="Times New Roman" panose="02020603050405020304" pitchFamily="18" charset="0"/>
                <a:cs typeface="Times New Roman" panose="02020603050405020304" pitchFamily="18" charset="0"/>
              </a:rPr>
              <a:t>Advantages</a:t>
            </a:r>
            <a:r>
              <a:rPr lang="en-US" sz="2400" b="1" i="0" u="sng" dirty="0">
                <a:solidFill>
                  <a:srgbClr val="273239"/>
                </a:solidFill>
                <a:effectLst/>
                <a:latin typeface="Times New Roman" panose="02020603050405020304" pitchFamily="18" charset="0"/>
                <a:cs typeface="Times New Roman" panose="02020603050405020304" pitchFamily="18" charset="0"/>
              </a:rPr>
              <a:t> </a:t>
            </a:r>
            <a:r>
              <a:rPr lang="en-US" sz="2000" b="1" i="0" u="sng" dirty="0">
                <a:solidFill>
                  <a:srgbClr val="273239"/>
                </a:solidFill>
                <a:effectLst/>
                <a:latin typeface="Times New Roman" panose="02020603050405020304" pitchFamily="18" charset="0"/>
                <a:cs typeface="Times New Roman" panose="02020603050405020304" pitchFamily="18" charset="0"/>
              </a:rPr>
              <a:t>of ECB </a:t>
            </a:r>
            <a:r>
              <a:rPr lang="en-US" sz="2000" b="0" i="0" u="sng" dirty="0">
                <a:solidFill>
                  <a:srgbClr val="273239"/>
                </a:solidFill>
                <a:effectLst/>
                <a:latin typeface="Times New Roman" panose="02020603050405020304" pitchFamily="18" charset="0"/>
                <a:cs typeface="Times New Roman" panose="02020603050405020304" pitchFamily="18" charset="0"/>
              </a:rPr>
              <a:t> </a:t>
            </a:r>
          </a:p>
          <a:p>
            <a:pPr algn="l" fontAlgn="base">
              <a:lnSpc>
                <a:spcPct val="150000"/>
              </a:lnSpc>
              <a:buFont typeface="Arial" panose="020B0604020202020204" pitchFamily="34" charset="0"/>
              <a:buChar char="•"/>
            </a:pPr>
            <a:r>
              <a:rPr lang="en-US" sz="2000" b="0" i="0" dirty="0">
                <a:solidFill>
                  <a:srgbClr val="273239"/>
                </a:solidFill>
                <a:effectLst/>
                <a:latin typeface="Times New Roman" panose="02020603050405020304" pitchFamily="18" charset="0"/>
                <a:cs typeface="Times New Roman" panose="02020603050405020304" pitchFamily="18" charset="0"/>
              </a:rPr>
              <a:t>Parallel encryption of blocks of bits is possible, thus it is a faster way of encryption.</a:t>
            </a:r>
          </a:p>
          <a:p>
            <a:pPr algn="l" fontAlgn="base">
              <a:lnSpc>
                <a:spcPct val="150000"/>
              </a:lnSpc>
            </a:pPr>
            <a:endParaRPr lang="en-US" sz="2000" dirty="0">
              <a:solidFill>
                <a:srgbClr val="273239"/>
              </a:solidFill>
              <a:latin typeface="Times New Roman" panose="02020603050405020304" pitchFamily="18" charset="0"/>
              <a:cs typeface="Times New Roman" panose="02020603050405020304" pitchFamily="18" charset="0"/>
            </a:endParaRPr>
          </a:p>
          <a:p>
            <a:pPr algn="l" fontAlgn="base">
              <a:lnSpc>
                <a:spcPct val="150000"/>
              </a:lnSpc>
            </a:pPr>
            <a:r>
              <a:rPr lang="en-US" sz="2000" b="1" i="0" u="sng" dirty="0">
                <a:solidFill>
                  <a:srgbClr val="273239"/>
                </a:solidFill>
                <a:effectLst/>
                <a:latin typeface="Times New Roman" panose="02020603050405020304" pitchFamily="18" charset="0"/>
                <a:cs typeface="Times New Roman" panose="02020603050405020304" pitchFamily="18" charset="0"/>
              </a:rPr>
              <a:t>Disadvantages of ECB </a:t>
            </a:r>
            <a:r>
              <a:rPr lang="en-US" sz="2000" b="0" i="0" u="sng" dirty="0">
                <a:solidFill>
                  <a:srgbClr val="273239"/>
                </a:solidFill>
                <a:effectLst/>
                <a:latin typeface="Times New Roman" panose="02020603050405020304" pitchFamily="18" charset="0"/>
                <a:cs typeface="Times New Roman" panose="02020603050405020304" pitchFamily="18" charset="0"/>
              </a:rPr>
              <a:t> </a:t>
            </a:r>
          </a:p>
          <a:p>
            <a:pPr algn="l" fontAlgn="base">
              <a:lnSpc>
                <a:spcPct val="150000"/>
              </a:lnSpc>
              <a:buFont typeface="Arial" panose="020B0604020202020204" pitchFamily="34" charset="0"/>
              <a:buChar char="•"/>
            </a:pPr>
            <a:r>
              <a:rPr lang="en-US" sz="2000" b="0" i="0" dirty="0">
                <a:solidFill>
                  <a:srgbClr val="273239"/>
                </a:solidFill>
                <a:effectLst/>
                <a:latin typeface="Times New Roman" panose="02020603050405020304" pitchFamily="18" charset="0"/>
                <a:cs typeface="Times New Roman" panose="02020603050405020304" pitchFamily="18" charset="0"/>
              </a:rPr>
              <a:t>Prone to cryptanalysis since there is a direct relationship between plaintext and ciphertext</a:t>
            </a:r>
            <a:r>
              <a:rPr lang="en-US" b="0" i="0" dirty="0">
                <a:solidFill>
                  <a:srgbClr val="273239"/>
                </a:solidFill>
                <a:effectLst/>
                <a:latin typeface="Nunito" pitchFamily="2" charset="0"/>
              </a:rPr>
              <a:t>. </a:t>
            </a:r>
          </a:p>
        </p:txBody>
      </p:sp>
      <p:sp>
        <p:nvSpPr>
          <p:cNvPr id="9" name="TextBox 8">
            <a:extLst>
              <a:ext uri="{FF2B5EF4-FFF2-40B4-BE49-F238E27FC236}">
                <a16:creationId xmlns:a16="http://schemas.microsoft.com/office/drawing/2014/main" id="{E2AACE88-9B8A-D18E-83AB-34772A0F77BD}"/>
              </a:ext>
            </a:extLst>
          </p:cNvPr>
          <p:cNvSpPr txBox="1"/>
          <p:nvPr/>
        </p:nvSpPr>
        <p:spPr>
          <a:xfrm>
            <a:off x="2782050" y="255429"/>
            <a:ext cx="7286181" cy="523220"/>
          </a:xfrm>
          <a:prstGeom prst="rect">
            <a:avLst/>
          </a:prstGeom>
          <a:noFill/>
        </p:spPr>
        <p:txBody>
          <a:bodyPr wrap="square">
            <a:spAutoFit/>
          </a:bodyPr>
          <a:lstStyle/>
          <a:p>
            <a:r>
              <a:rPr lang="en-US" sz="2800" b="1" i="0" dirty="0">
                <a:solidFill>
                  <a:srgbClr val="FF0000"/>
                </a:solidFill>
                <a:effectLst/>
                <a:latin typeface="Times New Roman" panose="02020603050405020304" pitchFamily="18" charset="0"/>
                <a:cs typeface="Times New Roman" panose="02020603050405020304" pitchFamily="18" charset="0"/>
              </a:rPr>
              <a:t>ELECTRONIC CODE BOOK MODE (ECB)</a:t>
            </a:r>
            <a:endParaRPr lang="en-US" sz="2800" b="1" dirty="0">
              <a:solidFill>
                <a:srgbClr val="FF0000"/>
              </a:solidFill>
            </a:endParaRPr>
          </a:p>
        </p:txBody>
      </p:sp>
      <p:sp>
        <p:nvSpPr>
          <p:cNvPr id="6" name="Date Placeholder 5">
            <a:extLst>
              <a:ext uri="{FF2B5EF4-FFF2-40B4-BE49-F238E27FC236}">
                <a16:creationId xmlns:a16="http://schemas.microsoft.com/office/drawing/2014/main" id="{EB524376-64BC-3409-EC8E-B6575574B597}"/>
              </a:ext>
            </a:extLst>
          </p:cNvPr>
          <p:cNvSpPr>
            <a:spLocks noGrp="1"/>
          </p:cNvSpPr>
          <p:nvPr>
            <p:ph type="dt" sz="half" idx="10"/>
          </p:nvPr>
        </p:nvSpPr>
        <p:spPr/>
        <p:txBody>
          <a:bodyPr/>
          <a:lstStyle/>
          <a:p>
            <a:fld id="{B3448CA9-EB6E-4AB7-9CF8-53A1B58F321E}" type="datetime1">
              <a:rPr lang="en-IN" smtClean="0"/>
              <a:t>26-05-2024</a:t>
            </a:fld>
            <a:endParaRPr lang="en-IN" dirty="0"/>
          </a:p>
        </p:txBody>
      </p:sp>
      <p:sp>
        <p:nvSpPr>
          <p:cNvPr id="2" name="Slide Number Placeholder 1">
            <a:extLst>
              <a:ext uri="{FF2B5EF4-FFF2-40B4-BE49-F238E27FC236}">
                <a16:creationId xmlns:a16="http://schemas.microsoft.com/office/drawing/2014/main" id="{55D213CE-A04D-CD4E-3307-AC134C4BD590}"/>
              </a:ext>
            </a:extLst>
          </p:cNvPr>
          <p:cNvSpPr>
            <a:spLocks noGrp="1"/>
          </p:cNvSpPr>
          <p:nvPr>
            <p:ph type="sldNum" sz="quarter" idx="12"/>
          </p:nvPr>
        </p:nvSpPr>
        <p:spPr/>
        <p:txBody>
          <a:bodyPr/>
          <a:lstStyle/>
          <a:p>
            <a:fld id="{61E3BFED-9F84-4D5F-B4E4-248DC167C07C}" type="slidenum">
              <a:rPr lang="en-IN" smtClean="0"/>
              <a:t>38</a:t>
            </a:fld>
            <a:endParaRPr lang="en-IN"/>
          </a:p>
        </p:txBody>
      </p:sp>
      <p:sp>
        <p:nvSpPr>
          <p:cNvPr id="5" name="TextBox 4">
            <a:extLst>
              <a:ext uri="{FF2B5EF4-FFF2-40B4-BE49-F238E27FC236}">
                <a16:creationId xmlns:a16="http://schemas.microsoft.com/office/drawing/2014/main" id="{F4BE0897-34BC-88FD-37CB-A53BB6030F4A}"/>
              </a:ext>
            </a:extLst>
          </p:cNvPr>
          <p:cNvSpPr txBox="1"/>
          <p:nvPr/>
        </p:nvSpPr>
        <p:spPr>
          <a:xfrm>
            <a:off x="678801" y="778649"/>
            <a:ext cx="1926454"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MODULE 3:</a:t>
            </a:r>
            <a:endParaRPr lang="en-US" sz="2000" dirty="0"/>
          </a:p>
        </p:txBody>
      </p:sp>
    </p:spTree>
    <p:extLst>
      <p:ext uri="{BB962C8B-B14F-4D97-AF65-F5344CB8AC3E}">
        <p14:creationId xmlns:p14="http://schemas.microsoft.com/office/powerpoint/2010/main" val="16154229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DB4D52-7092-7A71-0FF7-5CE8AEE72B1A}"/>
              </a:ext>
            </a:extLst>
          </p:cNvPr>
          <p:cNvSpPr txBox="1"/>
          <p:nvPr/>
        </p:nvSpPr>
        <p:spPr>
          <a:xfrm>
            <a:off x="2229894" y="323853"/>
            <a:ext cx="7448161" cy="523220"/>
          </a:xfrm>
          <a:prstGeom prst="rect">
            <a:avLst/>
          </a:prstGeom>
          <a:noFill/>
        </p:spPr>
        <p:txBody>
          <a:bodyPr wrap="square">
            <a:spAutoFit/>
          </a:bodyPr>
          <a:lstStyle/>
          <a:p>
            <a:r>
              <a:rPr lang="en-US" sz="2800" b="1" i="0" dirty="0">
                <a:solidFill>
                  <a:srgbClr val="FF0000"/>
                </a:solidFill>
                <a:effectLst/>
                <a:latin typeface="Times New Roman" panose="02020603050405020304" pitchFamily="18" charset="0"/>
                <a:cs typeface="Times New Roman" panose="02020603050405020304" pitchFamily="18" charset="0"/>
              </a:rPr>
              <a:t>Block </a:t>
            </a:r>
            <a:r>
              <a:rPr lang="en-US" sz="2800" b="1" dirty="0">
                <a:solidFill>
                  <a:srgbClr val="FF0000"/>
                </a:solidFill>
                <a:latin typeface="Times New Roman" panose="02020603050405020304" pitchFamily="18" charset="0"/>
                <a:cs typeface="Times New Roman" panose="02020603050405020304" pitchFamily="18" charset="0"/>
              </a:rPr>
              <a:t>Diagram for </a:t>
            </a:r>
            <a:r>
              <a:rPr lang="en-US" sz="2800" b="1" i="0" dirty="0">
                <a:solidFill>
                  <a:srgbClr val="FF0000"/>
                </a:solidFill>
                <a:effectLst/>
                <a:latin typeface="Times New Roman" panose="02020603050405020304" pitchFamily="18" charset="0"/>
                <a:cs typeface="Times New Roman" panose="02020603050405020304" pitchFamily="18" charset="0"/>
              </a:rPr>
              <a:t>Electronic code book mode</a:t>
            </a:r>
            <a:endParaRPr lang="en-US" sz="2800" b="1" dirty="0">
              <a:solidFill>
                <a:srgbClr val="FF0000"/>
              </a:solidFill>
            </a:endParaRPr>
          </a:p>
        </p:txBody>
      </p:sp>
      <p:sp>
        <p:nvSpPr>
          <p:cNvPr id="2" name="Date Placeholder 1">
            <a:extLst>
              <a:ext uri="{FF2B5EF4-FFF2-40B4-BE49-F238E27FC236}">
                <a16:creationId xmlns:a16="http://schemas.microsoft.com/office/drawing/2014/main" id="{7DDD7031-CCAF-6A97-D3A0-6F9E1A40BFD0}"/>
              </a:ext>
            </a:extLst>
          </p:cNvPr>
          <p:cNvSpPr>
            <a:spLocks noGrp="1"/>
          </p:cNvSpPr>
          <p:nvPr>
            <p:ph type="dt" sz="half" idx="10"/>
          </p:nvPr>
        </p:nvSpPr>
        <p:spPr/>
        <p:txBody>
          <a:bodyPr/>
          <a:lstStyle/>
          <a:p>
            <a:fld id="{CD2D8369-A8B1-4EB5-8312-D87C45F857B6}" type="datetime1">
              <a:rPr lang="en-IN" smtClean="0"/>
              <a:t>26-05-2024</a:t>
            </a:fld>
            <a:endParaRPr lang="en-IN"/>
          </a:p>
        </p:txBody>
      </p:sp>
      <p:sp>
        <p:nvSpPr>
          <p:cNvPr id="4" name="Slide Number Placeholder 3">
            <a:extLst>
              <a:ext uri="{FF2B5EF4-FFF2-40B4-BE49-F238E27FC236}">
                <a16:creationId xmlns:a16="http://schemas.microsoft.com/office/drawing/2014/main" id="{4C5CFAE8-4A55-9200-1AFC-B10EEBD064E2}"/>
              </a:ext>
            </a:extLst>
          </p:cNvPr>
          <p:cNvSpPr>
            <a:spLocks noGrp="1"/>
          </p:cNvSpPr>
          <p:nvPr>
            <p:ph type="sldNum" sz="quarter" idx="12"/>
          </p:nvPr>
        </p:nvSpPr>
        <p:spPr/>
        <p:txBody>
          <a:bodyPr/>
          <a:lstStyle/>
          <a:p>
            <a:fld id="{61E3BFED-9F84-4D5F-B4E4-248DC167C07C}" type="slidenum">
              <a:rPr lang="en-IN" smtClean="0"/>
              <a:t>39</a:t>
            </a:fld>
            <a:endParaRPr lang="en-IN"/>
          </a:p>
        </p:txBody>
      </p:sp>
      <p:pic>
        <p:nvPicPr>
          <p:cNvPr id="1026" name="Picture 2">
            <a:extLst>
              <a:ext uri="{FF2B5EF4-FFF2-40B4-BE49-F238E27FC236}">
                <a16:creationId xmlns:a16="http://schemas.microsoft.com/office/drawing/2014/main" id="{01B060AE-40F3-4FE1-782F-C3606B3A00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6411" y="1337188"/>
            <a:ext cx="4882397" cy="482763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DFA2A76-A047-A466-943C-97B7F1659558}"/>
              </a:ext>
            </a:extLst>
          </p:cNvPr>
          <p:cNvSpPr txBox="1"/>
          <p:nvPr/>
        </p:nvSpPr>
        <p:spPr>
          <a:xfrm>
            <a:off x="3805083" y="1435509"/>
            <a:ext cx="560439" cy="369332"/>
          </a:xfrm>
          <a:prstGeom prst="rect">
            <a:avLst/>
          </a:prstGeom>
          <a:noFill/>
        </p:spPr>
        <p:txBody>
          <a:bodyPr wrap="square" rtlCol="0">
            <a:spAutoFit/>
          </a:bodyPr>
          <a:lstStyle/>
          <a:p>
            <a:r>
              <a:rPr lang="en-IN" sz="1600" dirty="0"/>
              <a:t>  </a:t>
            </a:r>
            <a:r>
              <a:rPr lang="en-IN" dirty="0"/>
              <a:t>P1</a:t>
            </a:r>
          </a:p>
        </p:txBody>
      </p:sp>
      <p:sp>
        <p:nvSpPr>
          <p:cNvPr id="9" name="TextBox 8">
            <a:extLst>
              <a:ext uri="{FF2B5EF4-FFF2-40B4-BE49-F238E27FC236}">
                <a16:creationId xmlns:a16="http://schemas.microsoft.com/office/drawing/2014/main" id="{6019E569-A1F2-F252-45AF-2D7DCFE95FDE}"/>
              </a:ext>
            </a:extLst>
          </p:cNvPr>
          <p:cNvSpPr txBox="1"/>
          <p:nvPr/>
        </p:nvSpPr>
        <p:spPr>
          <a:xfrm>
            <a:off x="3888657" y="2110289"/>
            <a:ext cx="560439" cy="415498"/>
          </a:xfrm>
          <a:prstGeom prst="rect">
            <a:avLst/>
          </a:prstGeom>
          <a:noFill/>
        </p:spPr>
        <p:txBody>
          <a:bodyPr wrap="square" rtlCol="0">
            <a:spAutoFit/>
          </a:bodyPr>
          <a:lstStyle/>
          <a:p>
            <a:r>
              <a:rPr lang="en-IN" sz="1050" dirty="0"/>
              <a:t>ENCRYPTION</a:t>
            </a:r>
          </a:p>
        </p:txBody>
      </p:sp>
      <p:sp>
        <p:nvSpPr>
          <p:cNvPr id="10" name="TextBox 9">
            <a:extLst>
              <a:ext uri="{FF2B5EF4-FFF2-40B4-BE49-F238E27FC236}">
                <a16:creationId xmlns:a16="http://schemas.microsoft.com/office/drawing/2014/main" id="{A7F55E40-3388-9AAB-07D1-F734F289CD6E}"/>
              </a:ext>
            </a:extLst>
          </p:cNvPr>
          <p:cNvSpPr txBox="1"/>
          <p:nvPr/>
        </p:nvSpPr>
        <p:spPr>
          <a:xfrm>
            <a:off x="3795250" y="3005884"/>
            <a:ext cx="653846" cy="338554"/>
          </a:xfrm>
          <a:prstGeom prst="rect">
            <a:avLst/>
          </a:prstGeom>
          <a:noFill/>
        </p:spPr>
        <p:txBody>
          <a:bodyPr wrap="square" rtlCol="0">
            <a:spAutoFit/>
          </a:bodyPr>
          <a:lstStyle/>
          <a:p>
            <a:r>
              <a:rPr lang="en-IN" sz="1600" dirty="0"/>
              <a:t>C2</a:t>
            </a:r>
          </a:p>
        </p:txBody>
      </p:sp>
      <p:sp>
        <p:nvSpPr>
          <p:cNvPr id="11" name="TextBox 10">
            <a:extLst>
              <a:ext uri="{FF2B5EF4-FFF2-40B4-BE49-F238E27FC236}">
                <a16:creationId xmlns:a16="http://schemas.microsoft.com/office/drawing/2014/main" id="{D3BC6B5A-CAEC-5912-0878-41B1091DEE69}"/>
              </a:ext>
            </a:extLst>
          </p:cNvPr>
          <p:cNvSpPr txBox="1"/>
          <p:nvPr/>
        </p:nvSpPr>
        <p:spPr>
          <a:xfrm>
            <a:off x="5314335" y="1435509"/>
            <a:ext cx="816077" cy="369332"/>
          </a:xfrm>
          <a:prstGeom prst="rect">
            <a:avLst/>
          </a:prstGeom>
          <a:noFill/>
        </p:spPr>
        <p:txBody>
          <a:bodyPr wrap="square" rtlCol="0">
            <a:spAutoFit/>
          </a:bodyPr>
          <a:lstStyle/>
          <a:p>
            <a:r>
              <a:rPr lang="en-IN" dirty="0"/>
              <a:t>   P2</a:t>
            </a:r>
          </a:p>
        </p:txBody>
      </p:sp>
      <p:sp>
        <p:nvSpPr>
          <p:cNvPr id="12" name="TextBox 11">
            <a:extLst>
              <a:ext uri="{FF2B5EF4-FFF2-40B4-BE49-F238E27FC236}">
                <a16:creationId xmlns:a16="http://schemas.microsoft.com/office/drawing/2014/main" id="{7A41E1BE-FE45-AB18-897C-D6F44782C368}"/>
              </a:ext>
            </a:extLst>
          </p:cNvPr>
          <p:cNvSpPr txBox="1"/>
          <p:nvPr/>
        </p:nvSpPr>
        <p:spPr>
          <a:xfrm>
            <a:off x="5442866" y="2974258"/>
            <a:ext cx="491612" cy="369332"/>
          </a:xfrm>
          <a:prstGeom prst="rect">
            <a:avLst/>
          </a:prstGeom>
          <a:noFill/>
        </p:spPr>
        <p:txBody>
          <a:bodyPr wrap="square" rtlCol="0">
            <a:spAutoFit/>
          </a:bodyPr>
          <a:lstStyle/>
          <a:p>
            <a:r>
              <a:rPr lang="en-IN" dirty="0"/>
              <a:t>C2</a:t>
            </a:r>
          </a:p>
        </p:txBody>
      </p:sp>
      <p:sp>
        <p:nvSpPr>
          <p:cNvPr id="13" name="TextBox 12">
            <a:extLst>
              <a:ext uri="{FF2B5EF4-FFF2-40B4-BE49-F238E27FC236}">
                <a16:creationId xmlns:a16="http://schemas.microsoft.com/office/drawing/2014/main" id="{8CFB6B61-728B-1EB7-897F-20E3833674B1}"/>
              </a:ext>
            </a:extLst>
          </p:cNvPr>
          <p:cNvSpPr txBox="1"/>
          <p:nvPr/>
        </p:nvSpPr>
        <p:spPr>
          <a:xfrm>
            <a:off x="5425304" y="2133372"/>
            <a:ext cx="560439" cy="415498"/>
          </a:xfrm>
          <a:prstGeom prst="rect">
            <a:avLst/>
          </a:prstGeom>
          <a:noFill/>
        </p:spPr>
        <p:txBody>
          <a:bodyPr wrap="square" rtlCol="0">
            <a:spAutoFit/>
          </a:bodyPr>
          <a:lstStyle/>
          <a:p>
            <a:r>
              <a:rPr lang="en-IN" sz="1050" dirty="0"/>
              <a:t>ENCRYPTION</a:t>
            </a:r>
          </a:p>
        </p:txBody>
      </p:sp>
      <p:sp>
        <p:nvSpPr>
          <p:cNvPr id="15" name="TextBox 14">
            <a:extLst>
              <a:ext uri="{FF2B5EF4-FFF2-40B4-BE49-F238E27FC236}">
                <a16:creationId xmlns:a16="http://schemas.microsoft.com/office/drawing/2014/main" id="{8FBD30BE-ECF0-F499-B687-4E5D49300D2F}"/>
              </a:ext>
            </a:extLst>
          </p:cNvPr>
          <p:cNvSpPr txBox="1"/>
          <p:nvPr/>
        </p:nvSpPr>
        <p:spPr>
          <a:xfrm>
            <a:off x="6263148" y="1432092"/>
            <a:ext cx="727588" cy="369332"/>
          </a:xfrm>
          <a:prstGeom prst="rect">
            <a:avLst/>
          </a:prstGeom>
          <a:noFill/>
        </p:spPr>
        <p:txBody>
          <a:bodyPr wrap="square" rtlCol="0">
            <a:spAutoFit/>
          </a:bodyPr>
          <a:lstStyle/>
          <a:p>
            <a:r>
              <a:rPr lang="en-IN" dirty="0"/>
              <a:t>………</a:t>
            </a:r>
          </a:p>
        </p:txBody>
      </p:sp>
      <p:sp>
        <p:nvSpPr>
          <p:cNvPr id="17" name="TextBox 16">
            <a:extLst>
              <a:ext uri="{FF2B5EF4-FFF2-40B4-BE49-F238E27FC236}">
                <a16:creationId xmlns:a16="http://schemas.microsoft.com/office/drawing/2014/main" id="{A7CAABCC-0CFB-705E-A7F3-1813BA384C3C}"/>
              </a:ext>
            </a:extLst>
          </p:cNvPr>
          <p:cNvSpPr txBox="1"/>
          <p:nvPr/>
        </p:nvSpPr>
        <p:spPr>
          <a:xfrm>
            <a:off x="6352349" y="3005884"/>
            <a:ext cx="727588" cy="369332"/>
          </a:xfrm>
          <a:prstGeom prst="rect">
            <a:avLst/>
          </a:prstGeom>
          <a:noFill/>
        </p:spPr>
        <p:txBody>
          <a:bodyPr wrap="square" rtlCol="0">
            <a:spAutoFit/>
          </a:bodyPr>
          <a:lstStyle/>
          <a:p>
            <a:r>
              <a:rPr lang="en-IN" dirty="0"/>
              <a:t>………</a:t>
            </a:r>
          </a:p>
        </p:txBody>
      </p:sp>
      <p:sp>
        <p:nvSpPr>
          <p:cNvPr id="19" name="TextBox 18">
            <a:extLst>
              <a:ext uri="{FF2B5EF4-FFF2-40B4-BE49-F238E27FC236}">
                <a16:creationId xmlns:a16="http://schemas.microsoft.com/office/drawing/2014/main" id="{CC6F73B8-C3C2-CE7A-24EE-9BB9DEEFCF31}"/>
              </a:ext>
            </a:extLst>
          </p:cNvPr>
          <p:cNvSpPr txBox="1"/>
          <p:nvPr/>
        </p:nvSpPr>
        <p:spPr>
          <a:xfrm>
            <a:off x="7226708" y="1337188"/>
            <a:ext cx="801330" cy="372689"/>
          </a:xfrm>
          <a:prstGeom prst="rect">
            <a:avLst/>
          </a:prstGeom>
          <a:noFill/>
        </p:spPr>
        <p:txBody>
          <a:bodyPr wrap="square" rtlCol="0">
            <a:spAutoFit/>
          </a:bodyPr>
          <a:lstStyle/>
          <a:p>
            <a:r>
              <a:rPr lang="en-IN" dirty="0"/>
              <a:t>    </a:t>
            </a:r>
            <a:r>
              <a:rPr lang="en-IN" dirty="0" err="1"/>
              <a:t>Pn</a:t>
            </a:r>
            <a:endParaRPr lang="en-IN" dirty="0"/>
          </a:p>
        </p:txBody>
      </p:sp>
      <p:sp>
        <p:nvSpPr>
          <p:cNvPr id="20" name="TextBox 19">
            <a:extLst>
              <a:ext uri="{FF2B5EF4-FFF2-40B4-BE49-F238E27FC236}">
                <a16:creationId xmlns:a16="http://schemas.microsoft.com/office/drawing/2014/main" id="{6F8170C6-E66B-8547-1A32-793D4E39C9B3}"/>
              </a:ext>
            </a:extLst>
          </p:cNvPr>
          <p:cNvSpPr txBox="1"/>
          <p:nvPr/>
        </p:nvSpPr>
        <p:spPr>
          <a:xfrm>
            <a:off x="7261121" y="2110289"/>
            <a:ext cx="816077" cy="461665"/>
          </a:xfrm>
          <a:prstGeom prst="rect">
            <a:avLst/>
          </a:prstGeom>
          <a:noFill/>
        </p:spPr>
        <p:txBody>
          <a:bodyPr wrap="square" rtlCol="0">
            <a:spAutoFit/>
          </a:bodyPr>
          <a:lstStyle/>
          <a:p>
            <a:r>
              <a:rPr lang="en-IN" sz="1100" dirty="0"/>
              <a:t>ENCRYP</a:t>
            </a:r>
          </a:p>
          <a:p>
            <a:r>
              <a:rPr lang="en-IN" sz="1200" dirty="0"/>
              <a:t>TION</a:t>
            </a:r>
          </a:p>
        </p:txBody>
      </p:sp>
      <p:sp>
        <p:nvSpPr>
          <p:cNvPr id="22" name="TextBox 21">
            <a:extLst>
              <a:ext uri="{FF2B5EF4-FFF2-40B4-BE49-F238E27FC236}">
                <a16:creationId xmlns:a16="http://schemas.microsoft.com/office/drawing/2014/main" id="{B41B4519-1FE8-28A1-5949-F6F07AA12054}"/>
              </a:ext>
            </a:extLst>
          </p:cNvPr>
          <p:cNvSpPr txBox="1"/>
          <p:nvPr/>
        </p:nvSpPr>
        <p:spPr>
          <a:xfrm>
            <a:off x="7186282" y="2972366"/>
            <a:ext cx="914400" cy="369332"/>
          </a:xfrm>
          <a:prstGeom prst="rect">
            <a:avLst/>
          </a:prstGeom>
          <a:noFill/>
        </p:spPr>
        <p:txBody>
          <a:bodyPr wrap="square" rtlCol="0">
            <a:spAutoFit/>
          </a:bodyPr>
          <a:lstStyle/>
          <a:p>
            <a:r>
              <a:rPr lang="en-IN" dirty="0"/>
              <a:t>   Cn</a:t>
            </a:r>
          </a:p>
        </p:txBody>
      </p:sp>
      <p:sp>
        <p:nvSpPr>
          <p:cNvPr id="23" name="TextBox 22">
            <a:extLst>
              <a:ext uri="{FF2B5EF4-FFF2-40B4-BE49-F238E27FC236}">
                <a16:creationId xmlns:a16="http://schemas.microsoft.com/office/drawing/2014/main" id="{171FE28A-38C1-D47F-C000-F529BBD43CB3}"/>
              </a:ext>
            </a:extLst>
          </p:cNvPr>
          <p:cNvSpPr txBox="1"/>
          <p:nvPr/>
        </p:nvSpPr>
        <p:spPr>
          <a:xfrm>
            <a:off x="3335594" y="1994002"/>
            <a:ext cx="491612" cy="367440"/>
          </a:xfrm>
          <a:prstGeom prst="rect">
            <a:avLst/>
          </a:prstGeom>
          <a:noFill/>
        </p:spPr>
        <p:txBody>
          <a:bodyPr wrap="square" rtlCol="0">
            <a:spAutoFit/>
          </a:bodyPr>
          <a:lstStyle/>
          <a:p>
            <a:r>
              <a:rPr lang="en-IN" dirty="0"/>
              <a:t>K</a:t>
            </a:r>
          </a:p>
        </p:txBody>
      </p:sp>
      <p:sp>
        <p:nvSpPr>
          <p:cNvPr id="24" name="TextBox 23">
            <a:extLst>
              <a:ext uri="{FF2B5EF4-FFF2-40B4-BE49-F238E27FC236}">
                <a16:creationId xmlns:a16="http://schemas.microsoft.com/office/drawing/2014/main" id="{9C76CD6D-355E-700D-D305-9481FF1F4EB7}"/>
              </a:ext>
            </a:extLst>
          </p:cNvPr>
          <p:cNvSpPr txBox="1"/>
          <p:nvPr/>
        </p:nvSpPr>
        <p:spPr>
          <a:xfrm>
            <a:off x="4930880" y="1994002"/>
            <a:ext cx="422814" cy="367440"/>
          </a:xfrm>
          <a:prstGeom prst="rect">
            <a:avLst/>
          </a:prstGeom>
          <a:noFill/>
        </p:spPr>
        <p:txBody>
          <a:bodyPr wrap="square" rtlCol="0">
            <a:spAutoFit/>
          </a:bodyPr>
          <a:lstStyle/>
          <a:p>
            <a:r>
              <a:rPr lang="en-IN" dirty="0"/>
              <a:t>K</a:t>
            </a:r>
          </a:p>
        </p:txBody>
      </p:sp>
      <p:sp>
        <p:nvSpPr>
          <p:cNvPr id="26" name="TextBox 25">
            <a:extLst>
              <a:ext uri="{FF2B5EF4-FFF2-40B4-BE49-F238E27FC236}">
                <a16:creationId xmlns:a16="http://schemas.microsoft.com/office/drawing/2014/main" id="{97300E73-F01A-E214-9793-39709365CD8F}"/>
              </a:ext>
            </a:extLst>
          </p:cNvPr>
          <p:cNvSpPr txBox="1"/>
          <p:nvPr/>
        </p:nvSpPr>
        <p:spPr>
          <a:xfrm>
            <a:off x="6819355" y="1969037"/>
            <a:ext cx="470139" cy="369332"/>
          </a:xfrm>
          <a:prstGeom prst="rect">
            <a:avLst/>
          </a:prstGeom>
          <a:noFill/>
        </p:spPr>
        <p:txBody>
          <a:bodyPr wrap="square" rtlCol="0">
            <a:spAutoFit/>
          </a:bodyPr>
          <a:lstStyle/>
          <a:p>
            <a:r>
              <a:rPr lang="en-IN" dirty="0"/>
              <a:t>K</a:t>
            </a:r>
          </a:p>
        </p:txBody>
      </p:sp>
      <p:sp>
        <p:nvSpPr>
          <p:cNvPr id="28" name="TextBox 27">
            <a:extLst>
              <a:ext uri="{FF2B5EF4-FFF2-40B4-BE49-F238E27FC236}">
                <a16:creationId xmlns:a16="http://schemas.microsoft.com/office/drawing/2014/main" id="{7A6D0C9C-FE5A-4C2D-93F0-4F970063E1FB}"/>
              </a:ext>
            </a:extLst>
          </p:cNvPr>
          <p:cNvSpPr txBox="1"/>
          <p:nvPr/>
        </p:nvSpPr>
        <p:spPr>
          <a:xfrm>
            <a:off x="3714134" y="4013461"/>
            <a:ext cx="816077" cy="369332"/>
          </a:xfrm>
          <a:prstGeom prst="rect">
            <a:avLst/>
          </a:prstGeom>
          <a:noFill/>
        </p:spPr>
        <p:txBody>
          <a:bodyPr wrap="square" rtlCol="0">
            <a:spAutoFit/>
          </a:bodyPr>
          <a:lstStyle/>
          <a:p>
            <a:r>
              <a:rPr lang="en-IN" dirty="0"/>
              <a:t>C1</a:t>
            </a:r>
          </a:p>
        </p:txBody>
      </p:sp>
      <p:sp>
        <p:nvSpPr>
          <p:cNvPr id="29" name="TextBox 28">
            <a:extLst>
              <a:ext uri="{FF2B5EF4-FFF2-40B4-BE49-F238E27FC236}">
                <a16:creationId xmlns:a16="http://schemas.microsoft.com/office/drawing/2014/main" id="{2582BDC7-DD38-194D-4570-B697C51A4483}"/>
              </a:ext>
            </a:extLst>
          </p:cNvPr>
          <p:cNvSpPr txBox="1"/>
          <p:nvPr/>
        </p:nvSpPr>
        <p:spPr>
          <a:xfrm>
            <a:off x="3720799" y="4872908"/>
            <a:ext cx="644724" cy="415498"/>
          </a:xfrm>
          <a:prstGeom prst="rect">
            <a:avLst/>
          </a:prstGeom>
          <a:noFill/>
        </p:spPr>
        <p:txBody>
          <a:bodyPr wrap="square" rtlCol="0">
            <a:spAutoFit/>
          </a:bodyPr>
          <a:lstStyle/>
          <a:p>
            <a:r>
              <a:rPr lang="en-IN" sz="1050" dirty="0"/>
              <a:t>DECRYPTION</a:t>
            </a:r>
          </a:p>
        </p:txBody>
      </p:sp>
      <p:sp>
        <p:nvSpPr>
          <p:cNvPr id="30" name="TextBox 29">
            <a:extLst>
              <a:ext uri="{FF2B5EF4-FFF2-40B4-BE49-F238E27FC236}">
                <a16:creationId xmlns:a16="http://schemas.microsoft.com/office/drawing/2014/main" id="{250DF248-2B51-5B52-5396-E69ABE22C311}"/>
              </a:ext>
            </a:extLst>
          </p:cNvPr>
          <p:cNvSpPr txBox="1"/>
          <p:nvPr/>
        </p:nvSpPr>
        <p:spPr>
          <a:xfrm>
            <a:off x="3829661" y="5718605"/>
            <a:ext cx="700550" cy="369332"/>
          </a:xfrm>
          <a:prstGeom prst="rect">
            <a:avLst/>
          </a:prstGeom>
          <a:noFill/>
        </p:spPr>
        <p:txBody>
          <a:bodyPr wrap="square" rtlCol="0">
            <a:spAutoFit/>
          </a:bodyPr>
          <a:lstStyle/>
          <a:p>
            <a:r>
              <a:rPr lang="en-IN" dirty="0"/>
              <a:t>P1</a:t>
            </a:r>
          </a:p>
        </p:txBody>
      </p:sp>
      <p:sp>
        <p:nvSpPr>
          <p:cNvPr id="31" name="TextBox 30">
            <a:extLst>
              <a:ext uri="{FF2B5EF4-FFF2-40B4-BE49-F238E27FC236}">
                <a16:creationId xmlns:a16="http://schemas.microsoft.com/office/drawing/2014/main" id="{3DB7453F-C8CE-0042-87E5-FB94319D43C4}"/>
              </a:ext>
            </a:extLst>
          </p:cNvPr>
          <p:cNvSpPr txBox="1"/>
          <p:nvPr/>
        </p:nvSpPr>
        <p:spPr>
          <a:xfrm>
            <a:off x="5279923" y="3953822"/>
            <a:ext cx="816077" cy="369332"/>
          </a:xfrm>
          <a:prstGeom prst="rect">
            <a:avLst/>
          </a:prstGeom>
          <a:noFill/>
        </p:spPr>
        <p:txBody>
          <a:bodyPr wrap="square" rtlCol="0">
            <a:spAutoFit/>
          </a:bodyPr>
          <a:lstStyle/>
          <a:p>
            <a:r>
              <a:rPr lang="en-IN" dirty="0"/>
              <a:t>C2</a:t>
            </a:r>
          </a:p>
        </p:txBody>
      </p:sp>
      <p:sp>
        <p:nvSpPr>
          <p:cNvPr id="32" name="TextBox 31">
            <a:extLst>
              <a:ext uri="{FF2B5EF4-FFF2-40B4-BE49-F238E27FC236}">
                <a16:creationId xmlns:a16="http://schemas.microsoft.com/office/drawing/2014/main" id="{12FFB022-3677-3AD5-3412-8C7C458B9555}"/>
              </a:ext>
            </a:extLst>
          </p:cNvPr>
          <p:cNvSpPr txBox="1"/>
          <p:nvPr/>
        </p:nvSpPr>
        <p:spPr>
          <a:xfrm>
            <a:off x="5297484" y="4874355"/>
            <a:ext cx="816077" cy="430887"/>
          </a:xfrm>
          <a:prstGeom prst="rect">
            <a:avLst/>
          </a:prstGeom>
          <a:noFill/>
        </p:spPr>
        <p:txBody>
          <a:bodyPr wrap="square" rtlCol="0">
            <a:spAutoFit/>
          </a:bodyPr>
          <a:lstStyle/>
          <a:p>
            <a:r>
              <a:rPr lang="en-IN" sz="1100" dirty="0"/>
              <a:t>DECRYP</a:t>
            </a:r>
          </a:p>
          <a:p>
            <a:r>
              <a:rPr lang="en-IN" sz="1100" dirty="0"/>
              <a:t>TION</a:t>
            </a:r>
          </a:p>
        </p:txBody>
      </p:sp>
      <p:sp>
        <p:nvSpPr>
          <p:cNvPr id="34" name="TextBox 33">
            <a:extLst>
              <a:ext uri="{FF2B5EF4-FFF2-40B4-BE49-F238E27FC236}">
                <a16:creationId xmlns:a16="http://schemas.microsoft.com/office/drawing/2014/main" id="{B7C1680D-3BF7-A06E-6971-FB568782F20B}"/>
              </a:ext>
            </a:extLst>
          </p:cNvPr>
          <p:cNvSpPr txBox="1"/>
          <p:nvPr/>
        </p:nvSpPr>
        <p:spPr>
          <a:xfrm>
            <a:off x="5438305" y="5743162"/>
            <a:ext cx="457200" cy="369332"/>
          </a:xfrm>
          <a:prstGeom prst="rect">
            <a:avLst/>
          </a:prstGeom>
          <a:noFill/>
        </p:spPr>
        <p:txBody>
          <a:bodyPr wrap="square" rtlCol="0">
            <a:spAutoFit/>
          </a:bodyPr>
          <a:lstStyle/>
          <a:p>
            <a:r>
              <a:rPr lang="en-IN" dirty="0"/>
              <a:t>P2</a:t>
            </a:r>
          </a:p>
        </p:txBody>
      </p:sp>
      <p:sp>
        <p:nvSpPr>
          <p:cNvPr id="35" name="TextBox 34">
            <a:extLst>
              <a:ext uri="{FF2B5EF4-FFF2-40B4-BE49-F238E27FC236}">
                <a16:creationId xmlns:a16="http://schemas.microsoft.com/office/drawing/2014/main" id="{360D3A9E-82FF-41E8-6B83-47F68193E30B}"/>
              </a:ext>
            </a:extLst>
          </p:cNvPr>
          <p:cNvSpPr txBox="1"/>
          <p:nvPr/>
        </p:nvSpPr>
        <p:spPr>
          <a:xfrm>
            <a:off x="6243838" y="3944714"/>
            <a:ext cx="914400" cy="369332"/>
          </a:xfrm>
          <a:prstGeom prst="rect">
            <a:avLst/>
          </a:prstGeom>
          <a:noFill/>
        </p:spPr>
        <p:txBody>
          <a:bodyPr wrap="square" rtlCol="0">
            <a:spAutoFit/>
          </a:bodyPr>
          <a:lstStyle/>
          <a:p>
            <a:r>
              <a:rPr lang="en-IN" dirty="0"/>
              <a:t>………</a:t>
            </a:r>
          </a:p>
        </p:txBody>
      </p:sp>
      <p:sp>
        <p:nvSpPr>
          <p:cNvPr id="36" name="TextBox 35">
            <a:extLst>
              <a:ext uri="{FF2B5EF4-FFF2-40B4-BE49-F238E27FC236}">
                <a16:creationId xmlns:a16="http://schemas.microsoft.com/office/drawing/2014/main" id="{90A70847-C01B-9054-8262-2A1E58BC4ABB}"/>
              </a:ext>
            </a:extLst>
          </p:cNvPr>
          <p:cNvSpPr txBox="1"/>
          <p:nvPr/>
        </p:nvSpPr>
        <p:spPr>
          <a:xfrm>
            <a:off x="6258943" y="5694636"/>
            <a:ext cx="914400" cy="369332"/>
          </a:xfrm>
          <a:prstGeom prst="rect">
            <a:avLst/>
          </a:prstGeom>
          <a:noFill/>
        </p:spPr>
        <p:txBody>
          <a:bodyPr wrap="square" rtlCol="0">
            <a:spAutoFit/>
          </a:bodyPr>
          <a:lstStyle/>
          <a:p>
            <a:r>
              <a:rPr lang="en-IN" dirty="0"/>
              <a:t>………</a:t>
            </a:r>
          </a:p>
        </p:txBody>
      </p:sp>
      <p:sp>
        <p:nvSpPr>
          <p:cNvPr id="37" name="TextBox 36">
            <a:extLst>
              <a:ext uri="{FF2B5EF4-FFF2-40B4-BE49-F238E27FC236}">
                <a16:creationId xmlns:a16="http://schemas.microsoft.com/office/drawing/2014/main" id="{DF2FB51C-A8E6-CA09-0AA6-4CCDBED6B1B7}"/>
              </a:ext>
            </a:extLst>
          </p:cNvPr>
          <p:cNvSpPr txBox="1"/>
          <p:nvPr/>
        </p:nvSpPr>
        <p:spPr>
          <a:xfrm>
            <a:off x="3357717" y="4688242"/>
            <a:ext cx="660509" cy="369332"/>
          </a:xfrm>
          <a:prstGeom prst="rect">
            <a:avLst/>
          </a:prstGeom>
          <a:noFill/>
        </p:spPr>
        <p:txBody>
          <a:bodyPr wrap="square" rtlCol="0">
            <a:spAutoFit/>
          </a:bodyPr>
          <a:lstStyle/>
          <a:p>
            <a:r>
              <a:rPr lang="en-IN" dirty="0"/>
              <a:t>K</a:t>
            </a:r>
          </a:p>
        </p:txBody>
      </p:sp>
      <p:sp>
        <p:nvSpPr>
          <p:cNvPr id="38" name="TextBox 37">
            <a:extLst>
              <a:ext uri="{FF2B5EF4-FFF2-40B4-BE49-F238E27FC236}">
                <a16:creationId xmlns:a16="http://schemas.microsoft.com/office/drawing/2014/main" id="{1D61FBE3-BBDA-B5D5-AA66-CA571822F07F}"/>
              </a:ext>
            </a:extLst>
          </p:cNvPr>
          <p:cNvSpPr txBox="1"/>
          <p:nvPr/>
        </p:nvSpPr>
        <p:spPr>
          <a:xfrm>
            <a:off x="4877866" y="4723522"/>
            <a:ext cx="560439" cy="369332"/>
          </a:xfrm>
          <a:prstGeom prst="rect">
            <a:avLst/>
          </a:prstGeom>
          <a:noFill/>
        </p:spPr>
        <p:txBody>
          <a:bodyPr wrap="square" rtlCol="0">
            <a:spAutoFit/>
          </a:bodyPr>
          <a:lstStyle/>
          <a:p>
            <a:r>
              <a:rPr lang="en-IN" dirty="0"/>
              <a:t>K</a:t>
            </a:r>
          </a:p>
        </p:txBody>
      </p:sp>
      <p:sp>
        <p:nvSpPr>
          <p:cNvPr id="40" name="TextBox 39">
            <a:extLst>
              <a:ext uri="{FF2B5EF4-FFF2-40B4-BE49-F238E27FC236}">
                <a16:creationId xmlns:a16="http://schemas.microsoft.com/office/drawing/2014/main" id="{A22289A3-CD38-EB09-AFDE-BE2C6A2C10B8}"/>
              </a:ext>
            </a:extLst>
          </p:cNvPr>
          <p:cNvSpPr txBox="1"/>
          <p:nvPr/>
        </p:nvSpPr>
        <p:spPr>
          <a:xfrm>
            <a:off x="6852744" y="4755806"/>
            <a:ext cx="454386" cy="369332"/>
          </a:xfrm>
          <a:prstGeom prst="rect">
            <a:avLst/>
          </a:prstGeom>
          <a:noFill/>
        </p:spPr>
        <p:txBody>
          <a:bodyPr wrap="square" rtlCol="0">
            <a:spAutoFit/>
          </a:bodyPr>
          <a:lstStyle/>
          <a:p>
            <a:r>
              <a:rPr lang="en-IN" dirty="0"/>
              <a:t>K</a:t>
            </a:r>
          </a:p>
        </p:txBody>
      </p:sp>
      <p:sp>
        <p:nvSpPr>
          <p:cNvPr id="41" name="TextBox 40">
            <a:extLst>
              <a:ext uri="{FF2B5EF4-FFF2-40B4-BE49-F238E27FC236}">
                <a16:creationId xmlns:a16="http://schemas.microsoft.com/office/drawing/2014/main" id="{FDA973EB-AF72-D15A-818E-ADA6B2B37D2A}"/>
              </a:ext>
            </a:extLst>
          </p:cNvPr>
          <p:cNvSpPr txBox="1"/>
          <p:nvPr/>
        </p:nvSpPr>
        <p:spPr>
          <a:xfrm>
            <a:off x="7261475" y="3996954"/>
            <a:ext cx="816077" cy="367440"/>
          </a:xfrm>
          <a:prstGeom prst="rect">
            <a:avLst/>
          </a:prstGeom>
          <a:noFill/>
        </p:spPr>
        <p:txBody>
          <a:bodyPr wrap="square" rtlCol="0">
            <a:spAutoFit/>
          </a:bodyPr>
          <a:lstStyle/>
          <a:p>
            <a:r>
              <a:rPr lang="en-IN" dirty="0"/>
              <a:t>Cn</a:t>
            </a:r>
          </a:p>
        </p:txBody>
      </p:sp>
      <p:sp>
        <p:nvSpPr>
          <p:cNvPr id="42" name="TextBox 41">
            <a:extLst>
              <a:ext uri="{FF2B5EF4-FFF2-40B4-BE49-F238E27FC236}">
                <a16:creationId xmlns:a16="http://schemas.microsoft.com/office/drawing/2014/main" id="{25C61F5D-9DFB-9EB4-3E4B-B484634E92AE}"/>
              </a:ext>
            </a:extLst>
          </p:cNvPr>
          <p:cNvSpPr txBox="1"/>
          <p:nvPr/>
        </p:nvSpPr>
        <p:spPr>
          <a:xfrm>
            <a:off x="7219334" y="4896937"/>
            <a:ext cx="816077" cy="430887"/>
          </a:xfrm>
          <a:prstGeom prst="rect">
            <a:avLst/>
          </a:prstGeom>
          <a:noFill/>
        </p:spPr>
        <p:txBody>
          <a:bodyPr wrap="square" rtlCol="0">
            <a:spAutoFit/>
          </a:bodyPr>
          <a:lstStyle/>
          <a:p>
            <a:r>
              <a:rPr lang="en-IN" sz="1100" dirty="0"/>
              <a:t>DECRYP</a:t>
            </a:r>
          </a:p>
          <a:p>
            <a:r>
              <a:rPr lang="en-IN" sz="1100" dirty="0"/>
              <a:t>TION</a:t>
            </a:r>
          </a:p>
        </p:txBody>
      </p:sp>
      <p:sp>
        <p:nvSpPr>
          <p:cNvPr id="43" name="TextBox 42">
            <a:extLst>
              <a:ext uri="{FF2B5EF4-FFF2-40B4-BE49-F238E27FC236}">
                <a16:creationId xmlns:a16="http://schemas.microsoft.com/office/drawing/2014/main" id="{0E9424B9-EFB3-14FB-A6EC-9D25A46C919B}"/>
              </a:ext>
            </a:extLst>
          </p:cNvPr>
          <p:cNvSpPr txBox="1"/>
          <p:nvPr/>
        </p:nvSpPr>
        <p:spPr>
          <a:xfrm>
            <a:off x="7231624" y="5648077"/>
            <a:ext cx="816077" cy="369332"/>
          </a:xfrm>
          <a:prstGeom prst="rect">
            <a:avLst/>
          </a:prstGeom>
          <a:noFill/>
        </p:spPr>
        <p:txBody>
          <a:bodyPr wrap="square" rtlCol="0">
            <a:spAutoFit/>
          </a:bodyPr>
          <a:lstStyle/>
          <a:p>
            <a:r>
              <a:rPr lang="en-IN" dirty="0" err="1"/>
              <a:t>Pn</a:t>
            </a:r>
            <a:endParaRPr lang="en-IN" dirty="0"/>
          </a:p>
        </p:txBody>
      </p:sp>
      <p:sp>
        <p:nvSpPr>
          <p:cNvPr id="44" name="TextBox 43">
            <a:extLst>
              <a:ext uri="{FF2B5EF4-FFF2-40B4-BE49-F238E27FC236}">
                <a16:creationId xmlns:a16="http://schemas.microsoft.com/office/drawing/2014/main" id="{5C73FA1A-0F59-872B-62AC-1732ACD79E05}"/>
              </a:ext>
            </a:extLst>
          </p:cNvPr>
          <p:cNvSpPr txBox="1"/>
          <p:nvPr/>
        </p:nvSpPr>
        <p:spPr>
          <a:xfrm>
            <a:off x="1022070" y="1137133"/>
            <a:ext cx="1539071"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Encryption:</a:t>
            </a:r>
          </a:p>
        </p:txBody>
      </p:sp>
      <p:sp>
        <p:nvSpPr>
          <p:cNvPr id="45" name="TextBox 44">
            <a:extLst>
              <a:ext uri="{FF2B5EF4-FFF2-40B4-BE49-F238E27FC236}">
                <a16:creationId xmlns:a16="http://schemas.microsoft.com/office/drawing/2014/main" id="{B73E463F-341D-45C2-3D24-7C368B6E09C5}"/>
              </a:ext>
            </a:extLst>
          </p:cNvPr>
          <p:cNvSpPr txBox="1"/>
          <p:nvPr/>
        </p:nvSpPr>
        <p:spPr>
          <a:xfrm>
            <a:off x="1022070" y="3546686"/>
            <a:ext cx="1669734"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Decryption</a:t>
            </a:r>
            <a:r>
              <a:rPr lang="en-IN" sz="1400" b="1" dirty="0"/>
              <a:t>:</a:t>
            </a:r>
          </a:p>
        </p:txBody>
      </p:sp>
      <p:sp>
        <p:nvSpPr>
          <p:cNvPr id="5" name="TextBox 4">
            <a:extLst>
              <a:ext uri="{FF2B5EF4-FFF2-40B4-BE49-F238E27FC236}">
                <a16:creationId xmlns:a16="http://schemas.microsoft.com/office/drawing/2014/main" id="{A40ECB33-3AF7-D319-52DC-932CCC483F7A}"/>
              </a:ext>
            </a:extLst>
          </p:cNvPr>
          <p:cNvSpPr txBox="1"/>
          <p:nvPr/>
        </p:nvSpPr>
        <p:spPr>
          <a:xfrm>
            <a:off x="9233912" y="2833866"/>
            <a:ext cx="2417841" cy="1015663"/>
          </a:xfrm>
          <a:prstGeom prst="rect">
            <a:avLst/>
          </a:prstGeom>
          <a:noFill/>
        </p:spPr>
        <p:txBody>
          <a:bodyPr wrap="none" rtlCol="0">
            <a:spAutoFit/>
          </a:bodyPr>
          <a:lstStyle/>
          <a:p>
            <a:pPr marL="342900" indent="-342900">
              <a:buFont typeface="Arial" panose="020B0604020202020204" pitchFamily="34" charset="0"/>
              <a:buChar char="•"/>
            </a:pPr>
            <a:r>
              <a:rPr lang="en-US" sz="2000" dirty="0">
                <a:solidFill>
                  <a:srgbClr val="FF0000"/>
                </a:solidFill>
                <a:latin typeface="Times New Roman" panose="02020603050405020304" pitchFamily="18" charset="0"/>
                <a:cs typeface="Times New Roman" panose="02020603050405020304" pitchFamily="18" charset="0"/>
              </a:rPr>
              <a:t>K- KEY</a:t>
            </a:r>
          </a:p>
          <a:p>
            <a:pPr marL="342900" indent="-342900">
              <a:buFont typeface="Arial" panose="020B0604020202020204" pitchFamily="34" charset="0"/>
              <a:buChar char="•"/>
            </a:pPr>
            <a:r>
              <a:rPr lang="en-US" sz="2000" dirty="0">
                <a:solidFill>
                  <a:srgbClr val="FF0000"/>
                </a:solidFill>
                <a:latin typeface="Times New Roman" panose="02020603050405020304" pitchFamily="18" charset="0"/>
                <a:cs typeface="Times New Roman" panose="02020603050405020304" pitchFamily="18" charset="0"/>
              </a:rPr>
              <a:t>P-PLAIN TEXT</a:t>
            </a:r>
          </a:p>
          <a:p>
            <a:pPr marL="342900" indent="-342900">
              <a:buFont typeface="Arial" panose="020B0604020202020204" pitchFamily="34" charset="0"/>
              <a:buChar char="•"/>
            </a:pPr>
            <a:r>
              <a:rPr lang="en-US" sz="2000" dirty="0">
                <a:solidFill>
                  <a:srgbClr val="FF0000"/>
                </a:solidFill>
                <a:latin typeface="Times New Roman" panose="02020603050405020304" pitchFamily="18" charset="0"/>
                <a:cs typeface="Times New Roman" panose="02020603050405020304" pitchFamily="18" charset="0"/>
              </a:rPr>
              <a:t>C-CIPHER TEXT</a:t>
            </a:r>
          </a:p>
        </p:txBody>
      </p:sp>
    </p:spTree>
    <p:extLst>
      <p:ext uri="{BB962C8B-B14F-4D97-AF65-F5344CB8AC3E}">
        <p14:creationId xmlns:p14="http://schemas.microsoft.com/office/powerpoint/2010/main" val="2837961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752DA6A-1362-4837-E43A-2B8C32EA1839}"/>
              </a:ext>
            </a:extLst>
          </p:cNvPr>
          <p:cNvSpPr>
            <a:spLocks noGrp="1"/>
          </p:cNvSpPr>
          <p:nvPr>
            <p:ph type="dt" sz="half" idx="10"/>
          </p:nvPr>
        </p:nvSpPr>
        <p:spPr/>
        <p:txBody>
          <a:bodyPr/>
          <a:lstStyle/>
          <a:p>
            <a:fld id="{FD14BDA0-972D-4693-879A-69C165BD14F2}" type="datetime1">
              <a:rPr lang="en-IN" sz="1600" b="1" smtClean="0">
                <a:solidFill>
                  <a:schemeClr val="tx1"/>
                </a:solidFill>
                <a:latin typeface="Times New Roman" panose="02020603050405020304" pitchFamily="18" charset="0"/>
                <a:cs typeface="Times New Roman" panose="02020603050405020304" pitchFamily="18" charset="0"/>
              </a:rPr>
              <a:t>26-05-2024</a:t>
            </a:fld>
            <a:endParaRPr lang="en-IN" sz="1600" b="1" dirty="0">
              <a:solidFill>
                <a:schemeClr val="tx1"/>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52BAB682-7EB1-62EA-C6CD-4ED30E20136E}"/>
              </a:ext>
            </a:extLst>
          </p:cNvPr>
          <p:cNvSpPr>
            <a:spLocks noGrp="1"/>
          </p:cNvSpPr>
          <p:nvPr>
            <p:ph type="sldNum" sz="quarter" idx="12"/>
          </p:nvPr>
        </p:nvSpPr>
        <p:spPr/>
        <p:txBody>
          <a:bodyPr/>
          <a:lstStyle/>
          <a:p>
            <a:fld id="{61E3BFED-9F84-4D5F-B4E4-248DC167C07C}" type="slidenum">
              <a:rPr lang="en-IN" sz="1600" b="1" smtClean="0">
                <a:solidFill>
                  <a:schemeClr val="tx1"/>
                </a:solidFill>
                <a:latin typeface="Times New Roman" panose="02020603050405020304" pitchFamily="18" charset="0"/>
                <a:cs typeface="Times New Roman" panose="02020603050405020304" pitchFamily="18" charset="0"/>
              </a:rPr>
              <a:t>4</a:t>
            </a:fld>
            <a:endParaRPr lang="en-IN" sz="1600" b="1" dirty="0">
              <a:solidFill>
                <a:schemeClr val="tx1"/>
              </a:solidFill>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7EAF0CF5-F700-A902-2D86-0B7D24C3DC97}"/>
              </a:ext>
            </a:extLst>
          </p:cNvPr>
          <p:cNvSpPr>
            <a:spLocks noGrp="1"/>
          </p:cNvSpPr>
          <p:nvPr>
            <p:ph type="title" idx="4294967295"/>
          </p:nvPr>
        </p:nvSpPr>
        <p:spPr>
          <a:xfrm>
            <a:off x="0" y="365125"/>
            <a:ext cx="10515600" cy="690563"/>
          </a:xfrm>
        </p:spPr>
        <p:txBody>
          <a:bodyPr>
            <a:normAutofit/>
          </a:bodyPr>
          <a:lstStyle/>
          <a:p>
            <a:r>
              <a:rPr lang="en-US" sz="2400" dirty="0">
                <a:latin typeface="Times New Roman" panose="02020603050405020304" pitchFamily="18" charset="0"/>
                <a:cs typeface="Times New Roman" panose="02020603050405020304" pitchFamily="18" charset="0"/>
              </a:rPr>
              <a:t>                                                 </a:t>
            </a:r>
            <a:r>
              <a:rPr lang="en-US" sz="2800" b="1" dirty="0">
                <a:solidFill>
                  <a:srgbClr val="FF0000"/>
                </a:solidFill>
                <a:latin typeface="Times New Roman" panose="02020603050405020304" pitchFamily="18" charset="0"/>
                <a:cs typeface="Times New Roman" panose="02020603050405020304" pitchFamily="18" charset="0"/>
              </a:rPr>
              <a:t>INTRODUCTION</a:t>
            </a:r>
            <a:r>
              <a:rPr lang="en-US" sz="2400" b="1" dirty="0">
                <a:solidFill>
                  <a:srgbClr val="FF0000"/>
                </a:solidFill>
                <a:latin typeface="Times New Roman" panose="02020603050405020304" pitchFamily="18" charset="0"/>
                <a:cs typeface="Times New Roman" panose="02020603050405020304" pitchFamily="18" charset="0"/>
              </a:rPr>
              <a:t>        </a:t>
            </a:r>
          </a:p>
        </p:txBody>
      </p:sp>
      <p:sp>
        <p:nvSpPr>
          <p:cNvPr id="9" name="Rectangle 5">
            <a:extLst>
              <a:ext uri="{FF2B5EF4-FFF2-40B4-BE49-F238E27FC236}">
                <a16:creationId xmlns:a16="http://schemas.microsoft.com/office/drawing/2014/main" id="{716AA973-BE1D-9083-B38B-2838EEDD0EDF}"/>
              </a:ext>
            </a:extLst>
          </p:cNvPr>
          <p:cNvSpPr>
            <a:spLocks noChangeArrowheads="1"/>
          </p:cNvSpPr>
          <p:nvPr/>
        </p:nvSpPr>
        <p:spPr bwMode="auto">
          <a:xfrm>
            <a:off x="536892" y="3364012"/>
            <a:ext cx="11118216"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0" name="Rectangle 6">
            <a:extLst>
              <a:ext uri="{FF2B5EF4-FFF2-40B4-BE49-F238E27FC236}">
                <a16:creationId xmlns:a16="http://schemas.microsoft.com/office/drawing/2014/main" id="{FF1BDFB8-C5AE-5164-60D8-13865B89B822}"/>
              </a:ext>
            </a:extLst>
          </p:cNvPr>
          <p:cNvSpPr>
            <a:spLocks noChangeArrowheads="1"/>
          </p:cNvSpPr>
          <p:nvPr/>
        </p:nvSpPr>
        <p:spPr bwMode="auto">
          <a:xfrm>
            <a:off x="0" y="0"/>
            <a:ext cx="21717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3CD8197D-A800-8678-FB67-C2186BF56136}"/>
              </a:ext>
            </a:extLst>
          </p:cNvPr>
          <p:cNvSpPr txBox="1"/>
          <p:nvPr/>
        </p:nvSpPr>
        <p:spPr>
          <a:xfrm>
            <a:off x="623596" y="1101854"/>
            <a:ext cx="10235682" cy="4893647"/>
          </a:xfrm>
          <a:prstGeom prst="rect">
            <a:avLst/>
          </a:prstGeom>
          <a:noFill/>
        </p:spPr>
        <p:txBody>
          <a:bodyPr wrap="square" rtlCol="0">
            <a:spAutoFit/>
          </a:bodyPr>
          <a:lstStyle/>
          <a:p>
            <a:r>
              <a:rPr lang="en-US" sz="2000" b="1" i="0" u="sng" dirty="0">
                <a:solidFill>
                  <a:srgbClr val="0D0D0D"/>
                </a:solidFill>
                <a:effectLst/>
                <a:highlight>
                  <a:srgbClr val="FFFFFF"/>
                </a:highlight>
                <a:latin typeface="Times New Roman" panose="02020603050405020304" pitchFamily="18" charset="0"/>
                <a:cs typeface="Times New Roman" panose="02020603050405020304" pitchFamily="18" charset="0"/>
              </a:rPr>
              <a:t>Encryption</a:t>
            </a:r>
          </a:p>
          <a:p>
            <a:endParaRPr lang="en-US" dirty="0">
              <a:solidFill>
                <a:srgbClr val="0D0D0D"/>
              </a:solidFill>
              <a:highlight>
                <a:srgbClr val="FFFFFF"/>
              </a:highlight>
              <a:latin typeface="Söhne"/>
            </a:endParaRPr>
          </a:p>
          <a:p>
            <a:pPr marL="285750" indent="-285750">
              <a:buFont typeface="Arial" panose="020B0604020202020204" pitchFamily="34" charset="0"/>
              <a:buChar char="•"/>
            </a:pP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Encryption is the process of converting readable data (plaintext) into an unreadable format (ciphertext) using a cryptographic key.</a:t>
            </a:r>
          </a:p>
          <a:p>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This ensures that only authorized parties with the correct key can decode the ciphertext back into plaintext, protecting the information from unauthorized access.</a:t>
            </a:r>
          </a:p>
          <a:p>
            <a:endParaRPr lang="en-US" b="0" i="0" dirty="0">
              <a:solidFill>
                <a:srgbClr val="0D0D0D"/>
              </a:solidFill>
              <a:effectLst/>
              <a:highlight>
                <a:srgbClr val="FFFFFF"/>
              </a:highlight>
              <a:latin typeface="Söhne"/>
            </a:endParaRPr>
          </a:p>
          <a:p>
            <a:r>
              <a:rPr lang="en-US" sz="2000" b="1" u="sng" dirty="0">
                <a:solidFill>
                  <a:srgbClr val="0D0D0D"/>
                </a:solidFill>
                <a:highlight>
                  <a:srgbClr val="FFFFFF"/>
                </a:highlight>
                <a:latin typeface="Times New Roman" panose="02020603050405020304" pitchFamily="18" charset="0"/>
                <a:cs typeface="Times New Roman" panose="02020603050405020304" pitchFamily="18" charset="0"/>
              </a:rPr>
              <a:t>Decryption</a:t>
            </a:r>
          </a:p>
          <a:p>
            <a:endParaRPr lang="en-US" b="0" i="0" dirty="0">
              <a:solidFill>
                <a:srgbClr val="0D0D0D"/>
              </a:solidFill>
              <a:effectLst/>
              <a:highlight>
                <a:srgbClr val="FFFFFF"/>
              </a:highlight>
              <a:latin typeface="Söhne"/>
            </a:endParaRPr>
          </a:p>
          <a:p>
            <a:pPr marL="285750" indent="-285750">
              <a:buFont typeface="Arial" panose="020B0604020202020204" pitchFamily="34" charset="0"/>
              <a:buChar char="•"/>
            </a:pPr>
            <a:r>
              <a:rPr lang="en-US" sz="2000" dirty="0">
                <a:solidFill>
                  <a:srgbClr val="0D0D0D"/>
                </a:solidFill>
                <a:highlight>
                  <a:srgbClr val="FFFFFF"/>
                </a:highlight>
                <a:latin typeface="Times New Roman" panose="02020603050405020304" pitchFamily="18" charset="0"/>
                <a:cs typeface="Times New Roman" panose="02020603050405020304" pitchFamily="18" charset="0"/>
              </a:rPr>
              <a:t>Decryption is the process of converting encrypted data (ciphertext) back into its original form (plaintext) using a secret key or password.</a:t>
            </a:r>
          </a:p>
          <a:p>
            <a:pPr marL="285750" indent="-285750">
              <a:buFont typeface="Arial" panose="020B0604020202020204" pitchFamily="34" charset="0"/>
              <a:buChar char="•"/>
            </a:pPr>
            <a:endParaRPr lang="en-US" sz="2000" dirty="0">
              <a:solidFill>
                <a:srgbClr val="0D0D0D"/>
              </a:solidFill>
              <a:highlight>
                <a:srgbClr val="FFFFFF"/>
              </a:highligh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solidFill>
                  <a:srgbClr val="0D0D0D"/>
                </a:solidFill>
                <a:highlight>
                  <a:srgbClr val="FFFFFF"/>
                </a:highlight>
                <a:latin typeface="Times New Roman" panose="02020603050405020304" pitchFamily="18" charset="0"/>
                <a:cs typeface="Times New Roman" panose="02020603050405020304" pitchFamily="18" charset="0"/>
              </a:rPr>
              <a:t> It ensures that only authorized users can access the information, protecting it from unauthorized access and maintaining privacy during data transmission</a:t>
            </a:r>
            <a:r>
              <a:rPr lang="en-US" dirty="0">
                <a:solidFill>
                  <a:srgbClr val="0D0D0D"/>
                </a:solidFill>
                <a:highlight>
                  <a:srgbClr val="FFFFFF"/>
                </a:highlight>
                <a:latin typeface="Söhne"/>
              </a:rPr>
              <a:t>.</a:t>
            </a:r>
          </a:p>
          <a:p>
            <a:endParaRPr lang="en-US" dirty="0"/>
          </a:p>
        </p:txBody>
      </p:sp>
    </p:spTree>
    <p:extLst>
      <p:ext uri="{BB962C8B-B14F-4D97-AF65-F5344CB8AC3E}">
        <p14:creationId xmlns:p14="http://schemas.microsoft.com/office/powerpoint/2010/main" val="2645486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55B8D4-2385-88CC-FB36-01E3E9098A8F}"/>
              </a:ext>
            </a:extLst>
          </p:cNvPr>
          <p:cNvSpPr>
            <a:spLocks noGrp="1"/>
          </p:cNvSpPr>
          <p:nvPr>
            <p:ph type="dt" sz="half" idx="10"/>
          </p:nvPr>
        </p:nvSpPr>
        <p:spPr/>
        <p:txBody>
          <a:bodyPr/>
          <a:lstStyle/>
          <a:p>
            <a:fld id="{F81244A9-3B2D-4720-8D04-47D2B11805D7}" type="datetime1">
              <a:rPr lang="en-IN" smtClean="0"/>
              <a:t>26-05-2024</a:t>
            </a:fld>
            <a:endParaRPr lang="en-IN"/>
          </a:p>
        </p:txBody>
      </p:sp>
      <p:sp>
        <p:nvSpPr>
          <p:cNvPr id="3" name="Slide Number Placeholder 2">
            <a:extLst>
              <a:ext uri="{FF2B5EF4-FFF2-40B4-BE49-F238E27FC236}">
                <a16:creationId xmlns:a16="http://schemas.microsoft.com/office/drawing/2014/main" id="{92A6AA19-1947-BBE7-30CD-E623ED3AED9E}"/>
              </a:ext>
            </a:extLst>
          </p:cNvPr>
          <p:cNvSpPr>
            <a:spLocks noGrp="1"/>
          </p:cNvSpPr>
          <p:nvPr>
            <p:ph type="sldNum" sz="quarter" idx="12"/>
          </p:nvPr>
        </p:nvSpPr>
        <p:spPr/>
        <p:txBody>
          <a:bodyPr/>
          <a:lstStyle/>
          <a:p>
            <a:fld id="{61E3BFED-9F84-4D5F-B4E4-248DC167C07C}" type="slidenum">
              <a:rPr lang="en-IN" smtClean="0"/>
              <a:t>40</a:t>
            </a:fld>
            <a:endParaRPr lang="en-IN" dirty="0"/>
          </a:p>
        </p:txBody>
      </p:sp>
      <p:pic>
        <p:nvPicPr>
          <p:cNvPr id="11" name="Picture 10">
            <a:extLst>
              <a:ext uri="{FF2B5EF4-FFF2-40B4-BE49-F238E27FC236}">
                <a16:creationId xmlns:a16="http://schemas.microsoft.com/office/drawing/2014/main" id="{C84C3CE0-2245-30E4-A8AE-D41CD4D978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1171692"/>
            <a:ext cx="4210012" cy="4572000"/>
          </a:xfrm>
          <a:prstGeom prst="rect">
            <a:avLst/>
          </a:prstGeom>
        </p:spPr>
      </p:pic>
      <p:pic>
        <p:nvPicPr>
          <p:cNvPr id="13" name="Picture 12">
            <a:extLst>
              <a:ext uri="{FF2B5EF4-FFF2-40B4-BE49-F238E27FC236}">
                <a16:creationId xmlns:a16="http://schemas.microsoft.com/office/drawing/2014/main" id="{FCAF1E94-71B2-FBCC-2581-43E50E1312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4708" y="1285411"/>
            <a:ext cx="4210012" cy="4572000"/>
          </a:xfrm>
          <a:prstGeom prst="rect">
            <a:avLst/>
          </a:prstGeom>
        </p:spPr>
      </p:pic>
      <p:sp>
        <p:nvSpPr>
          <p:cNvPr id="14" name="TextBox 13">
            <a:extLst>
              <a:ext uri="{FF2B5EF4-FFF2-40B4-BE49-F238E27FC236}">
                <a16:creationId xmlns:a16="http://schemas.microsoft.com/office/drawing/2014/main" id="{F25E5ADD-92F6-F6CB-A00B-0FCC281437D3}"/>
              </a:ext>
            </a:extLst>
          </p:cNvPr>
          <p:cNvSpPr txBox="1"/>
          <p:nvPr/>
        </p:nvSpPr>
        <p:spPr>
          <a:xfrm>
            <a:off x="964825" y="631257"/>
            <a:ext cx="4342467" cy="400110"/>
          </a:xfrm>
          <a:prstGeom prst="rect">
            <a:avLst/>
          </a:prstGeom>
          <a:noFill/>
        </p:spPr>
        <p:txBody>
          <a:bodyPr wrap="square" rtlCol="0">
            <a:spAutoFit/>
          </a:bodyPr>
          <a:lstStyle/>
          <a:p>
            <a:r>
              <a:rPr lang="en-US" sz="2000" b="1" dirty="0">
                <a:solidFill>
                  <a:srgbClr val="FF0000"/>
                </a:solidFill>
                <a:latin typeface="Times New Roman" panose="02020603050405020304" pitchFamily="18" charset="0"/>
                <a:cs typeface="Times New Roman" panose="02020603050405020304" pitchFamily="18" charset="0"/>
              </a:rPr>
              <a:t>ENCRYPTED IMAGE</a:t>
            </a:r>
            <a:r>
              <a:rPr lang="en-US" sz="2000" dirty="0">
                <a:solidFill>
                  <a:srgbClr val="FF0000"/>
                </a:solidFill>
                <a:latin typeface="Times New Roman" panose="02020603050405020304" pitchFamily="18" charset="0"/>
                <a:cs typeface="Times New Roman" panose="02020603050405020304" pitchFamily="18" charset="0"/>
              </a:rPr>
              <a:t>:</a:t>
            </a:r>
          </a:p>
        </p:txBody>
      </p:sp>
      <p:sp>
        <p:nvSpPr>
          <p:cNvPr id="15" name="TextBox 14">
            <a:extLst>
              <a:ext uri="{FF2B5EF4-FFF2-40B4-BE49-F238E27FC236}">
                <a16:creationId xmlns:a16="http://schemas.microsoft.com/office/drawing/2014/main" id="{DFB832FC-00E1-DF2B-3182-312871BAB8A3}"/>
              </a:ext>
            </a:extLst>
          </p:cNvPr>
          <p:cNvSpPr txBox="1"/>
          <p:nvPr/>
        </p:nvSpPr>
        <p:spPr>
          <a:xfrm>
            <a:off x="6884708" y="680447"/>
            <a:ext cx="2815771" cy="830997"/>
          </a:xfrm>
          <a:prstGeom prst="rect">
            <a:avLst/>
          </a:prstGeom>
          <a:noFill/>
        </p:spPr>
        <p:txBody>
          <a:bodyPr wrap="none" rtlCol="0">
            <a:spAutoFit/>
          </a:bodyPr>
          <a:lstStyle/>
          <a:p>
            <a:r>
              <a:rPr lang="en-US" sz="2000" b="1" dirty="0">
                <a:solidFill>
                  <a:srgbClr val="FF0000"/>
                </a:solidFill>
                <a:latin typeface="Times New Roman" panose="02020603050405020304" pitchFamily="18" charset="0"/>
                <a:cs typeface="Times New Roman" panose="02020603050405020304" pitchFamily="18" charset="0"/>
              </a:rPr>
              <a:t>DECRYPTED IMAGE</a:t>
            </a:r>
            <a:r>
              <a:rPr lang="en-US" b="1" dirty="0">
                <a:solidFill>
                  <a:srgbClr val="FF0000"/>
                </a:solidFill>
                <a:latin typeface="Times New Roman" panose="02020603050405020304" pitchFamily="18" charset="0"/>
                <a:cs typeface="Times New Roman" panose="02020603050405020304" pitchFamily="18" charset="0"/>
              </a:rPr>
              <a:t>:</a:t>
            </a:r>
          </a:p>
          <a:p>
            <a:endParaRPr lang="en-US" sz="28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CE7D8403-A01D-5AC2-BE47-92E68C2BAA2A}"/>
              </a:ext>
            </a:extLst>
          </p:cNvPr>
          <p:cNvSpPr txBox="1"/>
          <p:nvPr/>
        </p:nvSpPr>
        <p:spPr>
          <a:xfrm>
            <a:off x="2209800" y="5926789"/>
            <a:ext cx="184731" cy="369332"/>
          </a:xfrm>
          <a:prstGeom prst="rect">
            <a:avLst/>
          </a:prstGeom>
          <a:noFill/>
        </p:spPr>
        <p:txBody>
          <a:bodyPr wrap="none" rtlCol="0">
            <a:spAutoFit/>
          </a:bodyPr>
          <a:lstStyle/>
          <a:p>
            <a:endParaRPr lang="en-IN" dirty="0"/>
          </a:p>
        </p:txBody>
      </p:sp>
      <p:sp>
        <p:nvSpPr>
          <p:cNvPr id="6" name="TextBox 5">
            <a:extLst>
              <a:ext uri="{FF2B5EF4-FFF2-40B4-BE49-F238E27FC236}">
                <a16:creationId xmlns:a16="http://schemas.microsoft.com/office/drawing/2014/main" id="{C00B6902-EA23-B85A-C935-2423BDF7EC72}"/>
              </a:ext>
            </a:extLst>
          </p:cNvPr>
          <p:cNvSpPr txBox="1"/>
          <p:nvPr/>
        </p:nvSpPr>
        <p:spPr>
          <a:xfrm>
            <a:off x="7985760" y="6014720"/>
            <a:ext cx="1326004" cy="369332"/>
          </a:xfrm>
          <a:prstGeom prst="rect">
            <a:avLst/>
          </a:prstGeom>
          <a:noFill/>
        </p:spPr>
        <p:txBody>
          <a:bodyPr wrap="none" rtlCol="0">
            <a:spAutoFit/>
          </a:bodyPr>
          <a:lstStyle/>
          <a:p>
            <a:r>
              <a:rPr lang="en-IN" dirty="0"/>
              <a:t>1024 x 1024</a:t>
            </a:r>
          </a:p>
        </p:txBody>
      </p:sp>
    </p:spTree>
    <p:extLst>
      <p:ext uri="{BB962C8B-B14F-4D97-AF65-F5344CB8AC3E}">
        <p14:creationId xmlns:p14="http://schemas.microsoft.com/office/powerpoint/2010/main" val="31250353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2381E9-01DD-E561-40C4-56FB5C8B3A21}"/>
              </a:ext>
            </a:extLst>
          </p:cNvPr>
          <p:cNvSpPr>
            <a:spLocks noGrp="1"/>
          </p:cNvSpPr>
          <p:nvPr>
            <p:ph type="dt" sz="half" idx="10"/>
          </p:nvPr>
        </p:nvSpPr>
        <p:spPr/>
        <p:txBody>
          <a:bodyPr/>
          <a:lstStyle/>
          <a:p>
            <a:fld id="{F81244A9-3B2D-4720-8D04-47D2B11805D7}" type="datetime1">
              <a:rPr lang="en-IN" smtClean="0"/>
              <a:t>26-05-2024</a:t>
            </a:fld>
            <a:endParaRPr lang="en-IN"/>
          </a:p>
        </p:txBody>
      </p:sp>
      <p:sp>
        <p:nvSpPr>
          <p:cNvPr id="3" name="Slide Number Placeholder 2">
            <a:extLst>
              <a:ext uri="{FF2B5EF4-FFF2-40B4-BE49-F238E27FC236}">
                <a16:creationId xmlns:a16="http://schemas.microsoft.com/office/drawing/2014/main" id="{4CDD731A-FE02-7AF4-2B48-CB9A7BC99AC8}"/>
              </a:ext>
            </a:extLst>
          </p:cNvPr>
          <p:cNvSpPr>
            <a:spLocks noGrp="1"/>
          </p:cNvSpPr>
          <p:nvPr>
            <p:ph type="sldNum" sz="quarter" idx="12"/>
          </p:nvPr>
        </p:nvSpPr>
        <p:spPr/>
        <p:txBody>
          <a:bodyPr/>
          <a:lstStyle/>
          <a:p>
            <a:fld id="{61E3BFED-9F84-4D5F-B4E4-248DC167C07C}" type="slidenum">
              <a:rPr lang="en-IN" smtClean="0"/>
              <a:t>41</a:t>
            </a:fld>
            <a:endParaRPr lang="en-IN"/>
          </a:p>
        </p:txBody>
      </p:sp>
      <p:pic>
        <p:nvPicPr>
          <p:cNvPr id="5" name="Picture 4">
            <a:extLst>
              <a:ext uri="{FF2B5EF4-FFF2-40B4-BE49-F238E27FC236}">
                <a16:creationId xmlns:a16="http://schemas.microsoft.com/office/drawing/2014/main" id="{BECBABA0-C1D6-06D1-15C5-802484F20CAA}"/>
              </a:ext>
            </a:extLst>
          </p:cNvPr>
          <p:cNvPicPr>
            <a:picLocks noChangeAspect="1"/>
          </p:cNvPicPr>
          <p:nvPr/>
        </p:nvPicPr>
        <p:blipFill rotWithShape="1">
          <a:blip r:embed="rId2">
            <a:extLst>
              <a:ext uri="{28A0092B-C50C-407E-A947-70E740481C1C}">
                <a14:useLocalDpi xmlns:a14="http://schemas.microsoft.com/office/drawing/2010/main" val="0"/>
              </a:ext>
            </a:extLst>
          </a:blip>
          <a:srcRect l="38678" t="13484" r="15359" b="33191"/>
          <a:stretch/>
        </p:blipFill>
        <p:spPr>
          <a:xfrm>
            <a:off x="3716593" y="1946787"/>
            <a:ext cx="4090220" cy="3303640"/>
          </a:xfrm>
          <a:prstGeom prst="rect">
            <a:avLst/>
          </a:prstGeom>
        </p:spPr>
      </p:pic>
      <p:sp>
        <p:nvSpPr>
          <p:cNvPr id="7" name="TextBox 6">
            <a:extLst>
              <a:ext uri="{FF2B5EF4-FFF2-40B4-BE49-F238E27FC236}">
                <a16:creationId xmlns:a16="http://schemas.microsoft.com/office/drawing/2014/main" id="{0F980C22-519B-9BD7-C234-67E1ACEFEDAF}"/>
              </a:ext>
            </a:extLst>
          </p:cNvPr>
          <p:cNvSpPr txBox="1"/>
          <p:nvPr/>
        </p:nvSpPr>
        <p:spPr>
          <a:xfrm>
            <a:off x="2148412" y="662355"/>
            <a:ext cx="8390823" cy="523220"/>
          </a:xfrm>
          <a:prstGeom prst="rect">
            <a:avLst/>
          </a:prstGeom>
          <a:noFill/>
        </p:spPr>
        <p:txBody>
          <a:bodyPr wrap="non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RTL SCHEMATIC DIAGRAM FOR ENCRYPTION</a:t>
            </a:r>
          </a:p>
        </p:txBody>
      </p:sp>
    </p:spTree>
    <p:extLst>
      <p:ext uri="{BB962C8B-B14F-4D97-AF65-F5344CB8AC3E}">
        <p14:creationId xmlns:p14="http://schemas.microsoft.com/office/powerpoint/2010/main" val="10333686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40EE2-A431-49B1-DB91-67887D6517E8}"/>
              </a:ext>
            </a:extLst>
          </p:cNvPr>
          <p:cNvSpPr>
            <a:spLocks noGrp="1"/>
          </p:cNvSpPr>
          <p:nvPr>
            <p:ph type="title"/>
          </p:nvPr>
        </p:nvSpPr>
        <p:spPr>
          <a:xfrm>
            <a:off x="1131163" y="650626"/>
            <a:ext cx="10515600" cy="620296"/>
          </a:xfrm>
        </p:spPr>
        <p:txBody>
          <a:bodyPr>
            <a:noAutofit/>
          </a:bodyPr>
          <a:lstStyle/>
          <a:p>
            <a:r>
              <a:rPr lang="en-US" sz="2800" b="1" dirty="0">
                <a:solidFill>
                  <a:srgbClr val="FF0000"/>
                </a:solidFill>
                <a:latin typeface="Times New Roman" panose="02020603050405020304" pitchFamily="18" charset="0"/>
                <a:cs typeface="Times New Roman" panose="02020603050405020304" pitchFamily="18" charset="0"/>
              </a:rPr>
              <a:t>Electronic Code book Mode (ECB) - Encryption SIMULATION</a:t>
            </a:r>
            <a:br>
              <a:rPr lang="en-US" sz="2800" b="1" dirty="0">
                <a:solidFill>
                  <a:srgbClr val="FF0000"/>
                </a:solidFill>
                <a:latin typeface="Times New Roman" panose="02020603050405020304" pitchFamily="18" charset="0"/>
                <a:cs typeface="Times New Roman" panose="02020603050405020304" pitchFamily="18" charset="0"/>
              </a:rPr>
            </a:br>
            <a:endParaRPr lang="en-US" sz="2800" b="1" dirty="0">
              <a:solidFill>
                <a:srgbClr val="FF0000"/>
              </a:solidFill>
            </a:endParaRPr>
          </a:p>
        </p:txBody>
      </p:sp>
      <p:sp>
        <p:nvSpPr>
          <p:cNvPr id="5" name="Date Placeholder 4">
            <a:extLst>
              <a:ext uri="{FF2B5EF4-FFF2-40B4-BE49-F238E27FC236}">
                <a16:creationId xmlns:a16="http://schemas.microsoft.com/office/drawing/2014/main" id="{195A17F0-D00D-59D8-ECF7-E418670FF212}"/>
              </a:ext>
            </a:extLst>
          </p:cNvPr>
          <p:cNvSpPr>
            <a:spLocks noGrp="1"/>
          </p:cNvSpPr>
          <p:nvPr>
            <p:ph type="dt" sz="half" idx="10"/>
          </p:nvPr>
        </p:nvSpPr>
        <p:spPr/>
        <p:txBody>
          <a:bodyPr/>
          <a:lstStyle/>
          <a:p>
            <a:fld id="{896B49AC-BEE1-4AFB-9035-C7DC9FC30F9D}" type="datetime1">
              <a:rPr lang="en-IN" smtClean="0"/>
              <a:t>26-05-2024</a:t>
            </a:fld>
            <a:endParaRPr lang="en-IN"/>
          </a:p>
        </p:txBody>
      </p:sp>
      <p:sp>
        <p:nvSpPr>
          <p:cNvPr id="3" name="Slide Number Placeholder 2">
            <a:extLst>
              <a:ext uri="{FF2B5EF4-FFF2-40B4-BE49-F238E27FC236}">
                <a16:creationId xmlns:a16="http://schemas.microsoft.com/office/drawing/2014/main" id="{F12713C6-6BD3-2B77-D3AE-F573A8FA5F6B}"/>
              </a:ext>
            </a:extLst>
          </p:cNvPr>
          <p:cNvSpPr>
            <a:spLocks noGrp="1"/>
          </p:cNvSpPr>
          <p:nvPr>
            <p:ph type="sldNum" sz="quarter" idx="12"/>
          </p:nvPr>
        </p:nvSpPr>
        <p:spPr/>
        <p:txBody>
          <a:bodyPr/>
          <a:lstStyle/>
          <a:p>
            <a:fld id="{61E3BFED-9F84-4D5F-B4E4-248DC167C07C}" type="slidenum">
              <a:rPr lang="en-IN" smtClean="0"/>
              <a:t>42</a:t>
            </a:fld>
            <a:endParaRPr lang="en-IN"/>
          </a:p>
        </p:txBody>
      </p:sp>
      <p:pic>
        <p:nvPicPr>
          <p:cNvPr id="4" name="Picture 3">
            <a:extLst>
              <a:ext uri="{FF2B5EF4-FFF2-40B4-BE49-F238E27FC236}">
                <a16:creationId xmlns:a16="http://schemas.microsoft.com/office/drawing/2014/main" id="{7677065C-5EB5-EB6E-7F7E-BF8C865CC887}"/>
              </a:ext>
            </a:extLst>
          </p:cNvPr>
          <p:cNvPicPr>
            <a:picLocks noChangeAspect="1"/>
          </p:cNvPicPr>
          <p:nvPr/>
        </p:nvPicPr>
        <p:blipFill rotWithShape="1">
          <a:blip r:embed="rId2">
            <a:extLst>
              <a:ext uri="{28A0092B-C50C-407E-A947-70E740481C1C}">
                <a14:useLocalDpi xmlns:a14="http://schemas.microsoft.com/office/drawing/2010/main" val="0"/>
              </a:ext>
            </a:extLst>
          </a:blip>
          <a:srcRect l="32519" t="10560" r="1940" b="32053"/>
          <a:stretch/>
        </p:blipFill>
        <p:spPr>
          <a:xfrm>
            <a:off x="2409358" y="1828800"/>
            <a:ext cx="6891960" cy="3588775"/>
          </a:xfrm>
          <a:prstGeom prst="rect">
            <a:avLst/>
          </a:prstGeom>
        </p:spPr>
      </p:pic>
    </p:spTree>
    <p:extLst>
      <p:ext uri="{BB962C8B-B14F-4D97-AF65-F5344CB8AC3E}">
        <p14:creationId xmlns:p14="http://schemas.microsoft.com/office/powerpoint/2010/main" val="36862514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644327-814B-C7D8-42D5-B43CEBDD3A0D}"/>
              </a:ext>
            </a:extLst>
          </p:cNvPr>
          <p:cNvSpPr>
            <a:spLocks noGrp="1"/>
          </p:cNvSpPr>
          <p:nvPr>
            <p:ph type="dt" sz="half" idx="10"/>
          </p:nvPr>
        </p:nvSpPr>
        <p:spPr/>
        <p:txBody>
          <a:bodyPr/>
          <a:lstStyle/>
          <a:p>
            <a:fld id="{F81244A9-3B2D-4720-8D04-47D2B11805D7}" type="datetime1">
              <a:rPr lang="en-IN" smtClean="0"/>
              <a:t>26-05-2024</a:t>
            </a:fld>
            <a:endParaRPr lang="en-IN"/>
          </a:p>
        </p:txBody>
      </p:sp>
      <p:sp>
        <p:nvSpPr>
          <p:cNvPr id="3" name="Slide Number Placeholder 2">
            <a:extLst>
              <a:ext uri="{FF2B5EF4-FFF2-40B4-BE49-F238E27FC236}">
                <a16:creationId xmlns:a16="http://schemas.microsoft.com/office/drawing/2014/main" id="{4DB6D465-B6D5-ED6B-3B6E-A4F4DB71CC1F}"/>
              </a:ext>
            </a:extLst>
          </p:cNvPr>
          <p:cNvSpPr>
            <a:spLocks noGrp="1"/>
          </p:cNvSpPr>
          <p:nvPr>
            <p:ph type="sldNum" sz="quarter" idx="12"/>
          </p:nvPr>
        </p:nvSpPr>
        <p:spPr/>
        <p:txBody>
          <a:bodyPr/>
          <a:lstStyle/>
          <a:p>
            <a:fld id="{61E3BFED-9F84-4D5F-B4E4-248DC167C07C}" type="slidenum">
              <a:rPr lang="en-IN" smtClean="0"/>
              <a:t>43</a:t>
            </a:fld>
            <a:endParaRPr lang="en-IN"/>
          </a:p>
        </p:txBody>
      </p:sp>
      <p:pic>
        <p:nvPicPr>
          <p:cNvPr id="5" name="Picture 4">
            <a:extLst>
              <a:ext uri="{FF2B5EF4-FFF2-40B4-BE49-F238E27FC236}">
                <a16:creationId xmlns:a16="http://schemas.microsoft.com/office/drawing/2014/main" id="{268BBCA1-9AD0-1B96-587A-B2582E3219A9}"/>
              </a:ext>
            </a:extLst>
          </p:cNvPr>
          <p:cNvPicPr>
            <a:picLocks noChangeAspect="1"/>
          </p:cNvPicPr>
          <p:nvPr/>
        </p:nvPicPr>
        <p:blipFill rotWithShape="1">
          <a:blip r:embed="rId2">
            <a:extLst>
              <a:ext uri="{28A0092B-C50C-407E-A947-70E740481C1C}">
                <a14:useLocalDpi xmlns:a14="http://schemas.microsoft.com/office/drawing/2010/main" val="0"/>
              </a:ext>
            </a:extLst>
          </a:blip>
          <a:srcRect l="38396" t="13673" r="15553" b="33065"/>
          <a:stretch/>
        </p:blipFill>
        <p:spPr>
          <a:xfrm>
            <a:off x="3254478" y="1976284"/>
            <a:ext cx="4798142" cy="3087330"/>
          </a:xfrm>
          <a:prstGeom prst="rect">
            <a:avLst/>
          </a:prstGeom>
        </p:spPr>
      </p:pic>
      <p:sp>
        <p:nvSpPr>
          <p:cNvPr id="6" name="TextBox 5">
            <a:extLst>
              <a:ext uri="{FF2B5EF4-FFF2-40B4-BE49-F238E27FC236}">
                <a16:creationId xmlns:a16="http://schemas.microsoft.com/office/drawing/2014/main" id="{9F6A668C-BED0-22E0-96E7-5E86BB10DF80}"/>
              </a:ext>
            </a:extLst>
          </p:cNvPr>
          <p:cNvSpPr txBox="1"/>
          <p:nvPr/>
        </p:nvSpPr>
        <p:spPr>
          <a:xfrm>
            <a:off x="1900588" y="683548"/>
            <a:ext cx="8390823" cy="800219"/>
          </a:xfrm>
          <a:prstGeom prst="rect">
            <a:avLst/>
          </a:prstGeom>
          <a:noFill/>
        </p:spPr>
        <p:txBody>
          <a:bodyPr wrap="non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RTL SCHEMATIC DIAGRAM FOR DECRYPTION</a:t>
            </a:r>
          </a:p>
          <a:p>
            <a:endParaRPr lang="en-US" dirty="0"/>
          </a:p>
        </p:txBody>
      </p:sp>
    </p:spTree>
    <p:extLst>
      <p:ext uri="{BB962C8B-B14F-4D97-AF65-F5344CB8AC3E}">
        <p14:creationId xmlns:p14="http://schemas.microsoft.com/office/powerpoint/2010/main" val="11749059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FDF68-B14D-5BA1-C7AD-C22D60DD96E0}"/>
              </a:ext>
            </a:extLst>
          </p:cNvPr>
          <p:cNvSpPr>
            <a:spLocks noGrp="1"/>
          </p:cNvSpPr>
          <p:nvPr>
            <p:ph type="title"/>
          </p:nvPr>
        </p:nvSpPr>
        <p:spPr>
          <a:xfrm rot="1223161" flipV="1">
            <a:off x="1076173" y="-1608657"/>
            <a:ext cx="2916658" cy="650261"/>
          </a:xfrm>
        </p:spPr>
        <p:txBody>
          <a:bodyPr>
            <a:normAutofit/>
          </a:bodyPr>
          <a:lstStyle/>
          <a:p>
            <a:endParaRPr lang="en-US" sz="2400" dirty="0">
              <a:latin typeface="Times New Roman" panose="02020603050405020304" pitchFamily="18" charset="0"/>
              <a:cs typeface="Times New Roman" panose="02020603050405020304" pitchFamily="18" charset="0"/>
            </a:endParaRPr>
          </a:p>
        </p:txBody>
      </p:sp>
      <p:sp>
        <p:nvSpPr>
          <p:cNvPr id="6" name="Date Placeholder 5">
            <a:extLst>
              <a:ext uri="{FF2B5EF4-FFF2-40B4-BE49-F238E27FC236}">
                <a16:creationId xmlns:a16="http://schemas.microsoft.com/office/drawing/2014/main" id="{03C6909D-8976-4E2F-24F6-A9F311047D44}"/>
              </a:ext>
            </a:extLst>
          </p:cNvPr>
          <p:cNvSpPr>
            <a:spLocks noGrp="1"/>
          </p:cNvSpPr>
          <p:nvPr>
            <p:ph type="dt" sz="half" idx="10"/>
          </p:nvPr>
        </p:nvSpPr>
        <p:spPr/>
        <p:txBody>
          <a:bodyPr/>
          <a:lstStyle/>
          <a:p>
            <a:fld id="{60094001-77A1-487D-B02D-5E54B12EF970}" type="datetime1">
              <a:rPr lang="en-IN" smtClean="0"/>
              <a:t>26-05-2024</a:t>
            </a:fld>
            <a:endParaRPr lang="en-IN"/>
          </a:p>
        </p:txBody>
      </p:sp>
      <p:sp>
        <p:nvSpPr>
          <p:cNvPr id="3" name="Slide Number Placeholder 2">
            <a:extLst>
              <a:ext uri="{FF2B5EF4-FFF2-40B4-BE49-F238E27FC236}">
                <a16:creationId xmlns:a16="http://schemas.microsoft.com/office/drawing/2014/main" id="{715CFBD5-2C50-8DEA-1CA3-8230060E7EE9}"/>
              </a:ext>
            </a:extLst>
          </p:cNvPr>
          <p:cNvSpPr>
            <a:spLocks noGrp="1"/>
          </p:cNvSpPr>
          <p:nvPr>
            <p:ph type="sldNum" sz="quarter" idx="12"/>
          </p:nvPr>
        </p:nvSpPr>
        <p:spPr/>
        <p:txBody>
          <a:bodyPr/>
          <a:lstStyle/>
          <a:p>
            <a:fld id="{61E3BFED-9F84-4D5F-B4E4-248DC167C07C}" type="slidenum">
              <a:rPr lang="en-IN" smtClean="0"/>
              <a:t>44</a:t>
            </a:fld>
            <a:endParaRPr lang="en-IN"/>
          </a:p>
        </p:txBody>
      </p:sp>
      <p:pic>
        <p:nvPicPr>
          <p:cNvPr id="4" name="Picture 3">
            <a:extLst>
              <a:ext uri="{FF2B5EF4-FFF2-40B4-BE49-F238E27FC236}">
                <a16:creationId xmlns:a16="http://schemas.microsoft.com/office/drawing/2014/main" id="{F8665244-4CB1-F476-F829-C943A2484CDE}"/>
              </a:ext>
            </a:extLst>
          </p:cNvPr>
          <p:cNvPicPr>
            <a:picLocks noChangeAspect="1"/>
          </p:cNvPicPr>
          <p:nvPr/>
        </p:nvPicPr>
        <p:blipFill rotWithShape="1">
          <a:blip r:embed="rId2">
            <a:extLst>
              <a:ext uri="{28A0092B-C50C-407E-A947-70E740481C1C}">
                <a14:useLocalDpi xmlns:a14="http://schemas.microsoft.com/office/drawing/2010/main" val="0"/>
              </a:ext>
            </a:extLst>
          </a:blip>
          <a:srcRect l="32829" t="8775" r="2067" b="36172"/>
          <a:stretch/>
        </p:blipFill>
        <p:spPr>
          <a:xfrm>
            <a:off x="2969342" y="2247507"/>
            <a:ext cx="6059129" cy="2930013"/>
          </a:xfrm>
          <a:prstGeom prst="rect">
            <a:avLst/>
          </a:prstGeom>
        </p:spPr>
      </p:pic>
      <p:sp>
        <p:nvSpPr>
          <p:cNvPr id="5" name="TextBox 4">
            <a:extLst>
              <a:ext uri="{FF2B5EF4-FFF2-40B4-BE49-F238E27FC236}">
                <a16:creationId xmlns:a16="http://schemas.microsoft.com/office/drawing/2014/main" id="{8A46FDA4-9558-3FE8-949C-2D285C2855F1}"/>
              </a:ext>
            </a:extLst>
          </p:cNvPr>
          <p:cNvSpPr txBox="1"/>
          <p:nvPr/>
        </p:nvSpPr>
        <p:spPr>
          <a:xfrm>
            <a:off x="1119060" y="545458"/>
            <a:ext cx="9953879" cy="523220"/>
          </a:xfrm>
          <a:prstGeom prst="rect">
            <a:avLst/>
          </a:prstGeom>
          <a:noFill/>
        </p:spPr>
        <p:txBody>
          <a:bodyPr wrap="non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Electronic Code book Mode (ECB) - Decryption SIMULATION</a:t>
            </a:r>
            <a:endParaRPr lang="en-US" sz="2800" b="1" dirty="0">
              <a:solidFill>
                <a:srgbClr val="FF0000"/>
              </a:solidFill>
            </a:endParaRPr>
          </a:p>
        </p:txBody>
      </p:sp>
    </p:spTree>
    <p:extLst>
      <p:ext uri="{BB962C8B-B14F-4D97-AF65-F5344CB8AC3E}">
        <p14:creationId xmlns:p14="http://schemas.microsoft.com/office/powerpoint/2010/main" val="28789809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E8B6D7-96D6-D8E7-DCC0-CAEEBB3E5C2E}"/>
              </a:ext>
            </a:extLst>
          </p:cNvPr>
          <p:cNvSpPr txBox="1"/>
          <p:nvPr/>
        </p:nvSpPr>
        <p:spPr>
          <a:xfrm>
            <a:off x="653142" y="1435770"/>
            <a:ext cx="10664890" cy="1631216"/>
          </a:xfrm>
          <a:prstGeom prst="rect">
            <a:avLst/>
          </a:prstGeom>
          <a:noFill/>
        </p:spPr>
        <p:txBody>
          <a:bodyPr wrap="square">
            <a:spAutoFit/>
          </a:bodyPr>
          <a:lstStyle/>
          <a:p>
            <a:pPr marL="342900" indent="-342900">
              <a:buFont typeface="Arial" panose="020B0604020202020204" pitchFamily="34" charset="0"/>
              <a:buChar char="•"/>
            </a:pPr>
            <a:r>
              <a:rPr lang="en-US" sz="2000" b="0" i="0" dirty="0">
                <a:solidFill>
                  <a:srgbClr val="273239"/>
                </a:solidFill>
                <a:effectLst/>
                <a:latin typeface="Times New Roman" panose="02020603050405020304" pitchFamily="18" charset="0"/>
                <a:cs typeface="Times New Roman" panose="02020603050405020304" pitchFamily="18" charset="0"/>
              </a:rPr>
              <a:t>In CBC, the previous cipher block is given as input to the next encryption algorithm after XOR with the original plaintext block. </a:t>
            </a:r>
          </a:p>
          <a:p>
            <a:pPr marL="342900" indent="-342900">
              <a:buFont typeface="Arial" panose="020B0604020202020204" pitchFamily="34" charset="0"/>
              <a:buChar char="•"/>
            </a:pPr>
            <a:endParaRPr lang="en-US" sz="2000" dirty="0">
              <a:solidFill>
                <a:srgbClr val="273239"/>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b="0" i="0" dirty="0">
                <a:solidFill>
                  <a:srgbClr val="273239"/>
                </a:solidFill>
                <a:effectLst/>
                <a:latin typeface="Times New Roman" panose="02020603050405020304" pitchFamily="18" charset="0"/>
                <a:cs typeface="Times New Roman" panose="02020603050405020304" pitchFamily="18" charset="0"/>
              </a:rPr>
              <a:t>In a nutshell here, a cipher block is produced by encrypting an XOR output of the previous cipher block and present plaintext block. </a:t>
            </a:r>
            <a:endParaRPr lang="en-US"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5D3C08B-4234-06AC-E5A1-AEDDE51249CD}"/>
              </a:ext>
            </a:extLst>
          </p:cNvPr>
          <p:cNvSpPr txBox="1"/>
          <p:nvPr/>
        </p:nvSpPr>
        <p:spPr>
          <a:xfrm>
            <a:off x="2611396" y="359029"/>
            <a:ext cx="7299521" cy="523220"/>
          </a:xfrm>
          <a:prstGeom prst="rect">
            <a:avLst/>
          </a:prstGeom>
          <a:noFill/>
        </p:spPr>
        <p:txBody>
          <a:bodyPr wrap="square">
            <a:spAutoFit/>
          </a:bodyPr>
          <a:lstStyle/>
          <a:p>
            <a:r>
              <a:rPr lang="en-US" sz="2800" b="1" i="0" dirty="0">
                <a:solidFill>
                  <a:srgbClr val="FF0000"/>
                </a:solidFill>
                <a:effectLst/>
                <a:latin typeface="Times New Roman" panose="02020603050405020304" pitchFamily="18" charset="0"/>
                <a:cs typeface="Times New Roman" panose="02020603050405020304" pitchFamily="18" charset="0"/>
              </a:rPr>
              <a:t>CIPHER BLOCK CHAINING MODE (CBC)</a:t>
            </a:r>
            <a:endParaRPr lang="en-US" sz="2800" b="1" dirty="0">
              <a:solidFill>
                <a:srgbClr val="FF0000"/>
              </a:solidFill>
            </a:endParaRPr>
          </a:p>
        </p:txBody>
      </p:sp>
      <p:sp>
        <p:nvSpPr>
          <p:cNvPr id="7" name="TextBox 6">
            <a:extLst>
              <a:ext uri="{FF2B5EF4-FFF2-40B4-BE49-F238E27FC236}">
                <a16:creationId xmlns:a16="http://schemas.microsoft.com/office/drawing/2014/main" id="{12AA28EE-ADA2-3FB2-337E-DCFF79DCE4C4}"/>
              </a:ext>
            </a:extLst>
          </p:cNvPr>
          <p:cNvSpPr txBox="1"/>
          <p:nvPr/>
        </p:nvSpPr>
        <p:spPr>
          <a:xfrm>
            <a:off x="653142" y="3077342"/>
            <a:ext cx="9078685" cy="3268652"/>
          </a:xfrm>
          <a:prstGeom prst="rect">
            <a:avLst/>
          </a:prstGeom>
          <a:noFill/>
        </p:spPr>
        <p:txBody>
          <a:bodyPr wrap="square">
            <a:spAutoFit/>
          </a:bodyPr>
          <a:lstStyle/>
          <a:p>
            <a:pPr algn="l" fontAlgn="base">
              <a:lnSpc>
                <a:spcPct val="150000"/>
              </a:lnSpc>
            </a:pPr>
            <a:r>
              <a:rPr lang="en-US" b="1" dirty="0">
                <a:solidFill>
                  <a:srgbClr val="273239"/>
                </a:solidFill>
                <a:latin typeface="Times New Roman" panose="02020603050405020304" pitchFamily="18" charset="0"/>
                <a:cs typeface="Times New Roman" panose="02020603050405020304" pitchFamily="18" charset="0"/>
              </a:rPr>
              <a:t> </a:t>
            </a:r>
            <a:r>
              <a:rPr lang="en-US" sz="2000" b="1" u="sng" dirty="0">
                <a:solidFill>
                  <a:srgbClr val="273239"/>
                </a:solidFill>
                <a:latin typeface="Times New Roman" panose="02020603050405020304" pitchFamily="18" charset="0"/>
                <a:cs typeface="Times New Roman" panose="02020603050405020304" pitchFamily="18" charset="0"/>
              </a:rPr>
              <a:t>Advantages of CBC </a:t>
            </a:r>
            <a:endParaRPr lang="en-US" sz="2000" u="sng" dirty="0">
              <a:solidFill>
                <a:srgbClr val="273239"/>
              </a:solidFill>
              <a:latin typeface="Times New Roman" panose="02020603050405020304" pitchFamily="18" charset="0"/>
              <a:cs typeface="Times New Roman" panose="02020603050405020304" pitchFamily="18" charset="0"/>
            </a:endParaRPr>
          </a:p>
          <a:p>
            <a:pPr fontAlgn="base">
              <a:lnSpc>
                <a:spcPct val="150000"/>
              </a:lnSpc>
              <a:buFont typeface="Arial" panose="020B0604020202020204" pitchFamily="34" charset="0"/>
              <a:buChar char="•"/>
            </a:pPr>
            <a:r>
              <a:rPr lang="en-US" sz="2000" dirty="0">
                <a:solidFill>
                  <a:srgbClr val="273239"/>
                </a:solidFill>
                <a:latin typeface="Times New Roman" panose="02020603050405020304" pitchFamily="18" charset="0"/>
                <a:cs typeface="Times New Roman" panose="02020603050405020304" pitchFamily="18" charset="0"/>
              </a:rPr>
              <a:t>     CBC works well for input greater than </a:t>
            </a:r>
            <a:r>
              <a:rPr lang="en-US" sz="2000" i="1" dirty="0">
                <a:solidFill>
                  <a:srgbClr val="273239"/>
                </a:solidFill>
                <a:latin typeface="Times New Roman" panose="02020603050405020304" pitchFamily="18" charset="0"/>
                <a:cs typeface="Times New Roman" panose="02020603050405020304" pitchFamily="18" charset="0"/>
              </a:rPr>
              <a:t>b</a:t>
            </a:r>
            <a:r>
              <a:rPr lang="en-US" sz="2000" dirty="0">
                <a:solidFill>
                  <a:srgbClr val="273239"/>
                </a:solidFill>
                <a:latin typeface="Times New Roman" panose="02020603050405020304" pitchFamily="18" charset="0"/>
                <a:cs typeface="Times New Roman" panose="02020603050405020304" pitchFamily="18" charset="0"/>
              </a:rPr>
              <a:t> bits.</a:t>
            </a:r>
          </a:p>
          <a:p>
            <a:pPr marL="285750" indent="-285750" fontAlgn="base">
              <a:lnSpc>
                <a:spcPct val="150000"/>
              </a:lnSpc>
              <a:buFont typeface="Arial" panose="020B0604020202020204" pitchFamily="34" charset="0"/>
              <a:buChar char="•"/>
            </a:pPr>
            <a:r>
              <a:rPr lang="en-US" sz="2000" dirty="0">
                <a:solidFill>
                  <a:srgbClr val="273239"/>
                </a:solidFill>
                <a:latin typeface="Times New Roman" panose="02020603050405020304" pitchFamily="18" charset="0"/>
                <a:cs typeface="Times New Roman" panose="02020603050405020304" pitchFamily="18" charset="0"/>
              </a:rPr>
              <a:t> Good authentication mechanism.</a:t>
            </a:r>
          </a:p>
          <a:p>
            <a:pPr fontAlgn="base">
              <a:lnSpc>
                <a:spcPct val="150000"/>
              </a:lnSpc>
              <a:buFont typeface="Arial" panose="020B0604020202020204" pitchFamily="34" charset="0"/>
              <a:buChar char="•"/>
            </a:pPr>
            <a:r>
              <a:rPr lang="en-US" sz="2000" dirty="0">
                <a:solidFill>
                  <a:srgbClr val="273239"/>
                </a:solidFill>
                <a:latin typeface="Times New Roman" panose="02020603050405020304" pitchFamily="18" charset="0"/>
                <a:cs typeface="Times New Roman" panose="02020603050405020304" pitchFamily="18" charset="0"/>
              </a:rPr>
              <a:t>     Better resistive nature towards cryptanalysis than ECB.</a:t>
            </a:r>
          </a:p>
          <a:p>
            <a:pPr fontAlgn="base">
              <a:lnSpc>
                <a:spcPct val="150000"/>
              </a:lnSpc>
            </a:pPr>
            <a:endParaRPr lang="en-US" sz="2000" b="1" dirty="0">
              <a:solidFill>
                <a:srgbClr val="273239"/>
              </a:solidFill>
              <a:latin typeface="Times New Roman" panose="02020603050405020304" pitchFamily="18" charset="0"/>
              <a:cs typeface="Times New Roman" panose="02020603050405020304" pitchFamily="18" charset="0"/>
            </a:endParaRPr>
          </a:p>
          <a:p>
            <a:pPr fontAlgn="base">
              <a:lnSpc>
                <a:spcPct val="150000"/>
              </a:lnSpc>
            </a:pPr>
            <a:r>
              <a:rPr lang="en-US" sz="2000" b="1" u="sng" dirty="0">
                <a:solidFill>
                  <a:srgbClr val="273239"/>
                </a:solidFill>
                <a:latin typeface="Times New Roman" panose="02020603050405020304" pitchFamily="18" charset="0"/>
                <a:cs typeface="Times New Roman" panose="02020603050405020304" pitchFamily="18" charset="0"/>
              </a:rPr>
              <a:t>Disadvantages of CBC </a:t>
            </a:r>
            <a:endParaRPr lang="en-US" sz="2000" u="sng" dirty="0">
              <a:solidFill>
                <a:srgbClr val="273239"/>
              </a:solidFill>
              <a:latin typeface="Times New Roman" panose="02020603050405020304" pitchFamily="18" charset="0"/>
              <a:cs typeface="Times New Roman" panose="02020603050405020304" pitchFamily="18" charset="0"/>
            </a:endParaRPr>
          </a:p>
          <a:p>
            <a:pPr fontAlgn="base">
              <a:lnSpc>
                <a:spcPct val="150000"/>
              </a:lnSpc>
              <a:buFont typeface="Arial" panose="020B0604020202020204" pitchFamily="34" charset="0"/>
              <a:buChar char="•"/>
            </a:pPr>
            <a:r>
              <a:rPr lang="en-US" sz="2000" dirty="0">
                <a:solidFill>
                  <a:srgbClr val="273239"/>
                </a:solidFill>
                <a:latin typeface="Times New Roman" panose="02020603050405020304" pitchFamily="18" charset="0"/>
                <a:cs typeface="Times New Roman" panose="02020603050405020304" pitchFamily="18" charset="0"/>
              </a:rPr>
              <a:t>Parallel encryption is not possible since every encryption requires a previous cipher</a:t>
            </a:r>
            <a:endParaRPr lang="en-US" sz="2000" b="0" i="0" dirty="0">
              <a:solidFill>
                <a:srgbClr val="273239"/>
              </a:solidFill>
              <a:effectLst/>
              <a:latin typeface="Times New Roman" panose="02020603050405020304" pitchFamily="18" charset="0"/>
              <a:cs typeface="Times New Roman" panose="02020603050405020304" pitchFamily="18" charset="0"/>
            </a:endParaRPr>
          </a:p>
        </p:txBody>
      </p:sp>
      <p:sp>
        <p:nvSpPr>
          <p:cNvPr id="6" name="Date Placeholder 5">
            <a:extLst>
              <a:ext uri="{FF2B5EF4-FFF2-40B4-BE49-F238E27FC236}">
                <a16:creationId xmlns:a16="http://schemas.microsoft.com/office/drawing/2014/main" id="{DE96424D-D896-D4A9-AD34-73CD18418D03}"/>
              </a:ext>
            </a:extLst>
          </p:cNvPr>
          <p:cNvSpPr>
            <a:spLocks noGrp="1"/>
          </p:cNvSpPr>
          <p:nvPr>
            <p:ph type="dt" sz="half" idx="10"/>
          </p:nvPr>
        </p:nvSpPr>
        <p:spPr/>
        <p:txBody>
          <a:bodyPr/>
          <a:lstStyle/>
          <a:p>
            <a:fld id="{4EDA1FE4-DC9E-4B68-A83C-1139E3ED7203}" type="datetime1">
              <a:rPr lang="en-IN" smtClean="0"/>
              <a:t>26-05-2024</a:t>
            </a:fld>
            <a:endParaRPr lang="en-IN"/>
          </a:p>
        </p:txBody>
      </p:sp>
      <p:sp>
        <p:nvSpPr>
          <p:cNvPr id="2" name="Slide Number Placeholder 1">
            <a:extLst>
              <a:ext uri="{FF2B5EF4-FFF2-40B4-BE49-F238E27FC236}">
                <a16:creationId xmlns:a16="http://schemas.microsoft.com/office/drawing/2014/main" id="{D36AB00B-EE61-7CE5-4ECE-84DE6EEA5868}"/>
              </a:ext>
            </a:extLst>
          </p:cNvPr>
          <p:cNvSpPr>
            <a:spLocks noGrp="1"/>
          </p:cNvSpPr>
          <p:nvPr>
            <p:ph type="sldNum" sz="quarter" idx="12"/>
          </p:nvPr>
        </p:nvSpPr>
        <p:spPr/>
        <p:txBody>
          <a:bodyPr/>
          <a:lstStyle/>
          <a:p>
            <a:fld id="{61E3BFED-9F84-4D5F-B4E4-248DC167C07C}" type="slidenum">
              <a:rPr lang="en-IN" smtClean="0"/>
              <a:t>45</a:t>
            </a:fld>
            <a:endParaRPr lang="en-IN"/>
          </a:p>
        </p:txBody>
      </p:sp>
      <p:sp>
        <p:nvSpPr>
          <p:cNvPr id="4" name="TextBox 3">
            <a:extLst>
              <a:ext uri="{FF2B5EF4-FFF2-40B4-BE49-F238E27FC236}">
                <a16:creationId xmlns:a16="http://schemas.microsoft.com/office/drawing/2014/main" id="{449B4AC4-D18C-D6F7-36C0-5A5DFB8A0DC2}"/>
              </a:ext>
            </a:extLst>
          </p:cNvPr>
          <p:cNvSpPr txBox="1"/>
          <p:nvPr/>
        </p:nvSpPr>
        <p:spPr>
          <a:xfrm>
            <a:off x="838200" y="882249"/>
            <a:ext cx="1617751" cy="400110"/>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MODULE 4:</a:t>
            </a:r>
          </a:p>
        </p:txBody>
      </p:sp>
    </p:spTree>
    <p:extLst>
      <p:ext uri="{BB962C8B-B14F-4D97-AF65-F5344CB8AC3E}">
        <p14:creationId xmlns:p14="http://schemas.microsoft.com/office/powerpoint/2010/main" val="40887347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67FA0C-9C08-8B11-0EE8-D1D716FC9E2D}"/>
              </a:ext>
            </a:extLst>
          </p:cNvPr>
          <p:cNvSpPr>
            <a:spLocks noGrp="1"/>
          </p:cNvSpPr>
          <p:nvPr>
            <p:ph type="dt" sz="half" idx="10"/>
          </p:nvPr>
        </p:nvSpPr>
        <p:spPr/>
        <p:txBody>
          <a:bodyPr/>
          <a:lstStyle/>
          <a:p>
            <a:fld id="{A5A93C39-BDD7-437D-A00F-F38232B65158}" type="datetime1">
              <a:rPr lang="en-IN" smtClean="0"/>
              <a:t>26-05-2024</a:t>
            </a:fld>
            <a:endParaRPr lang="en-IN"/>
          </a:p>
        </p:txBody>
      </p:sp>
      <p:sp>
        <p:nvSpPr>
          <p:cNvPr id="4" name="Slide Number Placeholder 3">
            <a:extLst>
              <a:ext uri="{FF2B5EF4-FFF2-40B4-BE49-F238E27FC236}">
                <a16:creationId xmlns:a16="http://schemas.microsoft.com/office/drawing/2014/main" id="{BE2CA060-751B-66BC-9C87-56820A10374C}"/>
              </a:ext>
            </a:extLst>
          </p:cNvPr>
          <p:cNvSpPr>
            <a:spLocks noGrp="1"/>
          </p:cNvSpPr>
          <p:nvPr>
            <p:ph type="sldNum" sz="quarter" idx="12"/>
          </p:nvPr>
        </p:nvSpPr>
        <p:spPr/>
        <p:txBody>
          <a:bodyPr/>
          <a:lstStyle/>
          <a:p>
            <a:fld id="{61E3BFED-9F84-4D5F-B4E4-248DC167C07C}" type="slidenum">
              <a:rPr lang="en-IN" smtClean="0"/>
              <a:t>46</a:t>
            </a:fld>
            <a:endParaRPr lang="en-IN"/>
          </a:p>
        </p:txBody>
      </p:sp>
      <p:sp>
        <p:nvSpPr>
          <p:cNvPr id="5" name="TextBox 4">
            <a:extLst>
              <a:ext uri="{FF2B5EF4-FFF2-40B4-BE49-F238E27FC236}">
                <a16:creationId xmlns:a16="http://schemas.microsoft.com/office/drawing/2014/main" id="{417C378D-6565-69BC-1F46-3B389E404CF1}"/>
              </a:ext>
            </a:extLst>
          </p:cNvPr>
          <p:cNvSpPr txBox="1"/>
          <p:nvPr/>
        </p:nvSpPr>
        <p:spPr>
          <a:xfrm>
            <a:off x="1340899" y="594740"/>
            <a:ext cx="8733453"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         </a:t>
            </a:r>
            <a:r>
              <a:rPr lang="en-US" sz="2800" b="1" dirty="0">
                <a:solidFill>
                  <a:srgbClr val="FF0000"/>
                </a:solidFill>
                <a:latin typeface="Times New Roman" panose="02020603050405020304" pitchFamily="18" charset="0"/>
                <a:cs typeface="Times New Roman" panose="02020603050405020304" pitchFamily="18" charset="0"/>
              </a:rPr>
              <a:t>Block Diagram For Cipher Block Chaining Mode</a:t>
            </a:r>
            <a:endParaRPr lang="en-IN" sz="2800" b="1" dirty="0">
              <a:solidFill>
                <a:srgbClr val="FF0000"/>
              </a:solidFill>
              <a:latin typeface="Times New Roman" panose="02020603050405020304" pitchFamily="18" charset="0"/>
              <a:cs typeface="Times New Roman" panose="02020603050405020304" pitchFamily="18" charset="0"/>
            </a:endParaRPr>
          </a:p>
        </p:txBody>
      </p:sp>
      <p:pic>
        <p:nvPicPr>
          <p:cNvPr id="3078" name="Picture 6">
            <a:extLst>
              <a:ext uri="{FF2B5EF4-FFF2-40B4-BE49-F238E27FC236}">
                <a16:creationId xmlns:a16="http://schemas.microsoft.com/office/drawing/2014/main" id="{660BB383-0C16-9866-73F0-CE835DA5E6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3326" y="1581150"/>
            <a:ext cx="7449164" cy="46250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375351C-EA7A-385F-FF27-4B9A7058823D}"/>
              </a:ext>
            </a:extLst>
          </p:cNvPr>
          <p:cNvSpPr txBox="1"/>
          <p:nvPr/>
        </p:nvSpPr>
        <p:spPr>
          <a:xfrm>
            <a:off x="6572865" y="2217174"/>
            <a:ext cx="914400" cy="369332"/>
          </a:xfrm>
          <a:prstGeom prst="rect">
            <a:avLst/>
          </a:prstGeom>
          <a:noFill/>
        </p:spPr>
        <p:txBody>
          <a:bodyPr wrap="square" rtlCol="0">
            <a:spAutoFit/>
          </a:bodyPr>
          <a:lstStyle/>
          <a:p>
            <a:r>
              <a:rPr lang="en-US" dirty="0"/>
              <a:t>…….</a:t>
            </a:r>
            <a:endParaRPr lang="en-IN" dirty="0"/>
          </a:p>
        </p:txBody>
      </p:sp>
      <p:sp>
        <p:nvSpPr>
          <p:cNvPr id="6" name="TextBox 5">
            <a:extLst>
              <a:ext uri="{FF2B5EF4-FFF2-40B4-BE49-F238E27FC236}">
                <a16:creationId xmlns:a16="http://schemas.microsoft.com/office/drawing/2014/main" id="{CCEF20D5-4B80-19DD-DEB4-75C2D57362C3}"/>
              </a:ext>
            </a:extLst>
          </p:cNvPr>
          <p:cNvSpPr txBox="1"/>
          <p:nvPr/>
        </p:nvSpPr>
        <p:spPr>
          <a:xfrm>
            <a:off x="6877664" y="4498258"/>
            <a:ext cx="914400" cy="369332"/>
          </a:xfrm>
          <a:prstGeom prst="rect">
            <a:avLst/>
          </a:prstGeom>
          <a:noFill/>
        </p:spPr>
        <p:txBody>
          <a:bodyPr wrap="square" rtlCol="0">
            <a:spAutoFit/>
          </a:bodyPr>
          <a:lstStyle/>
          <a:p>
            <a:r>
              <a:rPr lang="en-US" dirty="0"/>
              <a:t>……</a:t>
            </a:r>
            <a:endParaRPr lang="en-IN" dirty="0"/>
          </a:p>
        </p:txBody>
      </p:sp>
      <p:sp>
        <p:nvSpPr>
          <p:cNvPr id="8" name="TextBox 7">
            <a:extLst>
              <a:ext uri="{FF2B5EF4-FFF2-40B4-BE49-F238E27FC236}">
                <a16:creationId xmlns:a16="http://schemas.microsoft.com/office/drawing/2014/main" id="{A676F5CD-88CD-685C-7F9F-F32A465E72DE}"/>
              </a:ext>
            </a:extLst>
          </p:cNvPr>
          <p:cNvSpPr txBox="1"/>
          <p:nvPr/>
        </p:nvSpPr>
        <p:spPr>
          <a:xfrm>
            <a:off x="2959510" y="1847842"/>
            <a:ext cx="914400" cy="369332"/>
          </a:xfrm>
          <a:prstGeom prst="rect">
            <a:avLst/>
          </a:prstGeom>
          <a:noFill/>
        </p:spPr>
        <p:txBody>
          <a:bodyPr wrap="square" rtlCol="0">
            <a:spAutoFit/>
          </a:bodyPr>
          <a:lstStyle/>
          <a:p>
            <a:r>
              <a:rPr lang="en-US" dirty="0"/>
              <a:t>P1</a:t>
            </a:r>
            <a:endParaRPr lang="en-IN" dirty="0"/>
          </a:p>
        </p:txBody>
      </p:sp>
      <p:sp>
        <p:nvSpPr>
          <p:cNvPr id="10" name="TextBox 9">
            <a:extLst>
              <a:ext uri="{FF2B5EF4-FFF2-40B4-BE49-F238E27FC236}">
                <a16:creationId xmlns:a16="http://schemas.microsoft.com/office/drawing/2014/main" id="{5A5B2064-3EA6-B074-3EDB-4F10545377EB}"/>
              </a:ext>
            </a:extLst>
          </p:cNvPr>
          <p:cNvSpPr txBox="1"/>
          <p:nvPr/>
        </p:nvSpPr>
        <p:spPr>
          <a:xfrm>
            <a:off x="3075078" y="3044482"/>
            <a:ext cx="2320413" cy="461665"/>
          </a:xfrm>
          <a:prstGeom prst="rect">
            <a:avLst/>
          </a:prstGeom>
          <a:noFill/>
        </p:spPr>
        <p:txBody>
          <a:bodyPr wrap="square" rtlCol="0">
            <a:spAutoFit/>
          </a:bodyPr>
          <a:lstStyle/>
          <a:p>
            <a:r>
              <a:rPr lang="en-IN" sz="2400" dirty="0"/>
              <a:t>+</a:t>
            </a:r>
          </a:p>
        </p:txBody>
      </p:sp>
      <p:sp>
        <p:nvSpPr>
          <p:cNvPr id="11" name="TextBox 10">
            <a:extLst>
              <a:ext uri="{FF2B5EF4-FFF2-40B4-BE49-F238E27FC236}">
                <a16:creationId xmlns:a16="http://schemas.microsoft.com/office/drawing/2014/main" id="{2F7CEBC1-F42B-25CA-A322-8A8284C45AA5}"/>
              </a:ext>
            </a:extLst>
          </p:cNvPr>
          <p:cNvSpPr txBox="1"/>
          <p:nvPr/>
        </p:nvSpPr>
        <p:spPr>
          <a:xfrm>
            <a:off x="2502310" y="2858746"/>
            <a:ext cx="914400" cy="369332"/>
          </a:xfrm>
          <a:prstGeom prst="rect">
            <a:avLst/>
          </a:prstGeom>
          <a:noFill/>
        </p:spPr>
        <p:txBody>
          <a:bodyPr wrap="square" rtlCol="0">
            <a:spAutoFit/>
          </a:bodyPr>
          <a:lstStyle/>
          <a:p>
            <a:r>
              <a:rPr lang="en-US" dirty="0"/>
              <a:t>IV</a:t>
            </a:r>
            <a:endParaRPr lang="en-IN" dirty="0"/>
          </a:p>
        </p:txBody>
      </p:sp>
      <p:sp>
        <p:nvSpPr>
          <p:cNvPr id="12" name="TextBox 11">
            <a:extLst>
              <a:ext uri="{FF2B5EF4-FFF2-40B4-BE49-F238E27FC236}">
                <a16:creationId xmlns:a16="http://schemas.microsoft.com/office/drawing/2014/main" id="{78ED5B3E-22CC-21BF-EAD8-AC2B89B556C7}"/>
              </a:ext>
            </a:extLst>
          </p:cNvPr>
          <p:cNvSpPr txBox="1"/>
          <p:nvPr/>
        </p:nvSpPr>
        <p:spPr>
          <a:xfrm>
            <a:off x="2045110" y="4136342"/>
            <a:ext cx="914400" cy="369332"/>
          </a:xfrm>
          <a:prstGeom prst="rect">
            <a:avLst/>
          </a:prstGeom>
          <a:noFill/>
        </p:spPr>
        <p:txBody>
          <a:bodyPr wrap="square" rtlCol="0">
            <a:spAutoFit/>
          </a:bodyPr>
          <a:lstStyle/>
          <a:p>
            <a:r>
              <a:rPr lang="en-US" dirty="0"/>
              <a:t>K</a:t>
            </a:r>
            <a:endParaRPr lang="en-IN" dirty="0"/>
          </a:p>
        </p:txBody>
      </p:sp>
      <p:sp>
        <p:nvSpPr>
          <p:cNvPr id="13" name="TextBox 12">
            <a:extLst>
              <a:ext uri="{FF2B5EF4-FFF2-40B4-BE49-F238E27FC236}">
                <a16:creationId xmlns:a16="http://schemas.microsoft.com/office/drawing/2014/main" id="{B6C1BBFB-C29A-C201-81DF-A1986757C967}"/>
              </a:ext>
            </a:extLst>
          </p:cNvPr>
          <p:cNvSpPr txBox="1"/>
          <p:nvPr/>
        </p:nvSpPr>
        <p:spPr>
          <a:xfrm>
            <a:off x="2816942" y="4348067"/>
            <a:ext cx="973472" cy="307777"/>
          </a:xfrm>
          <a:prstGeom prst="rect">
            <a:avLst/>
          </a:prstGeom>
          <a:noFill/>
        </p:spPr>
        <p:txBody>
          <a:bodyPr wrap="none" rtlCol="0">
            <a:spAutoFit/>
          </a:bodyPr>
          <a:lstStyle/>
          <a:p>
            <a:r>
              <a:rPr lang="en-US" sz="1400" dirty="0"/>
              <a:t>Encryption</a:t>
            </a:r>
            <a:endParaRPr lang="en-IN" sz="1400" dirty="0"/>
          </a:p>
        </p:txBody>
      </p:sp>
      <p:sp>
        <p:nvSpPr>
          <p:cNvPr id="14" name="TextBox 13">
            <a:extLst>
              <a:ext uri="{FF2B5EF4-FFF2-40B4-BE49-F238E27FC236}">
                <a16:creationId xmlns:a16="http://schemas.microsoft.com/office/drawing/2014/main" id="{5DB20A4F-7AB1-9E34-E047-617C991D8DB7}"/>
              </a:ext>
            </a:extLst>
          </p:cNvPr>
          <p:cNvSpPr txBox="1"/>
          <p:nvPr/>
        </p:nvSpPr>
        <p:spPr>
          <a:xfrm>
            <a:off x="3055374" y="5591167"/>
            <a:ext cx="914400" cy="369332"/>
          </a:xfrm>
          <a:prstGeom prst="rect">
            <a:avLst/>
          </a:prstGeom>
          <a:noFill/>
        </p:spPr>
        <p:txBody>
          <a:bodyPr wrap="square" rtlCol="0">
            <a:spAutoFit/>
          </a:bodyPr>
          <a:lstStyle/>
          <a:p>
            <a:r>
              <a:rPr lang="en-US" dirty="0"/>
              <a:t>C1</a:t>
            </a:r>
            <a:endParaRPr lang="en-IN" dirty="0"/>
          </a:p>
        </p:txBody>
      </p:sp>
      <p:sp>
        <p:nvSpPr>
          <p:cNvPr id="15" name="TextBox 14">
            <a:extLst>
              <a:ext uri="{FF2B5EF4-FFF2-40B4-BE49-F238E27FC236}">
                <a16:creationId xmlns:a16="http://schemas.microsoft.com/office/drawing/2014/main" id="{4242AD0A-39D8-8C4D-261F-16A76DB8292C}"/>
              </a:ext>
            </a:extLst>
          </p:cNvPr>
          <p:cNvSpPr txBox="1"/>
          <p:nvPr/>
        </p:nvSpPr>
        <p:spPr>
          <a:xfrm>
            <a:off x="5250426" y="1908372"/>
            <a:ext cx="914400" cy="369332"/>
          </a:xfrm>
          <a:prstGeom prst="rect">
            <a:avLst/>
          </a:prstGeom>
          <a:noFill/>
        </p:spPr>
        <p:txBody>
          <a:bodyPr wrap="square" rtlCol="0">
            <a:spAutoFit/>
          </a:bodyPr>
          <a:lstStyle/>
          <a:p>
            <a:r>
              <a:rPr lang="en-US" dirty="0"/>
              <a:t>P2</a:t>
            </a:r>
            <a:endParaRPr lang="en-IN" dirty="0"/>
          </a:p>
        </p:txBody>
      </p:sp>
      <p:sp>
        <p:nvSpPr>
          <p:cNvPr id="17" name="TextBox 16">
            <a:extLst>
              <a:ext uri="{FF2B5EF4-FFF2-40B4-BE49-F238E27FC236}">
                <a16:creationId xmlns:a16="http://schemas.microsoft.com/office/drawing/2014/main" id="{69D8441D-BA5C-6F52-7A3D-0336511775BC}"/>
              </a:ext>
            </a:extLst>
          </p:cNvPr>
          <p:cNvSpPr txBox="1"/>
          <p:nvPr/>
        </p:nvSpPr>
        <p:spPr>
          <a:xfrm>
            <a:off x="5379442" y="3043412"/>
            <a:ext cx="599768" cy="461665"/>
          </a:xfrm>
          <a:prstGeom prst="rect">
            <a:avLst/>
          </a:prstGeom>
          <a:noFill/>
        </p:spPr>
        <p:txBody>
          <a:bodyPr wrap="square" rtlCol="0">
            <a:spAutoFit/>
          </a:bodyPr>
          <a:lstStyle/>
          <a:p>
            <a:r>
              <a:rPr lang="en-US" sz="2400" dirty="0"/>
              <a:t>+</a:t>
            </a:r>
            <a:endParaRPr lang="en-IN" sz="2400" dirty="0"/>
          </a:p>
        </p:txBody>
      </p:sp>
      <p:sp>
        <p:nvSpPr>
          <p:cNvPr id="19" name="TextBox 18">
            <a:extLst>
              <a:ext uri="{FF2B5EF4-FFF2-40B4-BE49-F238E27FC236}">
                <a16:creationId xmlns:a16="http://schemas.microsoft.com/office/drawing/2014/main" id="{F02602D4-8F94-BE63-8535-BBE0A61EECD8}"/>
              </a:ext>
            </a:extLst>
          </p:cNvPr>
          <p:cNvSpPr txBox="1"/>
          <p:nvPr/>
        </p:nvSpPr>
        <p:spPr>
          <a:xfrm>
            <a:off x="4419639" y="4261915"/>
            <a:ext cx="914400" cy="369332"/>
          </a:xfrm>
          <a:prstGeom prst="rect">
            <a:avLst/>
          </a:prstGeom>
          <a:noFill/>
        </p:spPr>
        <p:txBody>
          <a:bodyPr wrap="square" rtlCol="0">
            <a:spAutoFit/>
          </a:bodyPr>
          <a:lstStyle/>
          <a:p>
            <a:r>
              <a:rPr lang="en-US" dirty="0"/>
              <a:t>K</a:t>
            </a:r>
            <a:endParaRPr lang="en-IN" dirty="0"/>
          </a:p>
        </p:txBody>
      </p:sp>
      <p:sp>
        <p:nvSpPr>
          <p:cNvPr id="20" name="TextBox 19">
            <a:extLst>
              <a:ext uri="{FF2B5EF4-FFF2-40B4-BE49-F238E27FC236}">
                <a16:creationId xmlns:a16="http://schemas.microsoft.com/office/drawing/2014/main" id="{23C5E559-CBCC-A94A-B6FC-24A53F769781}"/>
              </a:ext>
            </a:extLst>
          </p:cNvPr>
          <p:cNvSpPr txBox="1"/>
          <p:nvPr/>
        </p:nvSpPr>
        <p:spPr>
          <a:xfrm>
            <a:off x="5073385" y="4351785"/>
            <a:ext cx="1032466" cy="307777"/>
          </a:xfrm>
          <a:prstGeom prst="rect">
            <a:avLst/>
          </a:prstGeom>
          <a:noFill/>
        </p:spPr>
        <p:txBody>
          <a:bodyPr wrap="square" rtlCol="0">
            <a:spAutoFit/>
          </a:bodyPr>
          <a:lstStyle/>
          <a:p>
            <a:r>
              <a:rPr lang="en-US" sz="1400" dirty="0"/>
              <a:t>Encryption</a:t>
            </a:r>
            <a:endParaRPr lang="en-IN" sz="1400" dirty="0"/>
          </a:p>
        </p:txBody>
      </p:sp>
      <p:sp>
        <p:nvSpPr>
          <p:cNvPr id="21" name="TextBox 20">
            <a:extLst>
              <a:ext uri="{FF2B5EF4-FFF2-40B4-BE49-F238E27FC236}">
                <a16:creationId xmlns:a16="http://schemas.microsoft.com/office/drawing/2014/main" id="{FC15AD9A-4398-B146-3B6A-BAE431FF9207}"/>
              </a:ext>
            </a:extLst>
          </p:cNvPr>
          <p:cNvSpPr txBox="1"/>
          <p:nvPr/>
        </p:nvSpPr>
        <p:spPr>
          <a:xfrm>
            <a:off x="5171767" y="5591167"/>
            <a:ext cx="914400" cy="369332"/>
          </a:xfrm>
          <a:prstGeom prst="rect">
            <a:avLst/>
          </a:prstGeom>
          <a:noFill/>
        </p:spPr>
        <p:txBody>
          <a:bodyPr wrap="square" rtlCol="0">
            <a:spAutoFit/>
          </a:bodyPr>
          <a:lstStyle/>
          <a:p>
            <a:r>
              <a:rPr lang="en-US" dirty="0"/>
              <a:t>C2</a:t>
            </a:r>
            <a:endParaRPr lang="en-IN" dirty="0"/>
          </a:p>
        </p:txBody>
      </p:sp>
      <p:sp>
        <p:nvSpPr>
          <p:cNvPr id="22" name="TextBox 21">
            <a:extLst>
              <a:ext uri="{FF2B5EF4-FFF2-40B4-BE49-F238E27FC236}">
                <a16:creationId xmlns:a16="http://schemas.microsoft.com/office/drawing/2014/main" id="{B917C172-9EC5-1A70-375D-50C86DEDB6B7}"/>
              </a:ext>
            </a:extLst>
          </p:cNvPr>
          <p:cNvSpPr txBox="1"/>
          <p:nvPr/>
        </p:nvSpPr>
        <p:spPr>
          <a:xfrm>
            <a:off x="8064910" y="1723706"/>
            <a:ext cx="914400" cy="369332"/>
          </a:xfrm>
          <a:prstGeom prst="rect">
            <a:avLst/>
          </a:prstGeom>
          <a:noFill/>
        </p:spPr>
        <p:txBody>
          <a:bodyPr wrap="square" rtlCol="0">
            <a:spAutoFit/>
          </a:bodyPr>
          <a:lstStyle/>
          <a:p>
            <a:r>
              <a:rPr lang="en-US" dirty="0" err="1"/>
              <a:t>Pn</a:t>
            </a:r>
            <a:endParaRPr lang="en-IN" dirty="0"/>
          </a:p>
        </p:txBody>
      </p:sp>
      <p:sp>
        <p:nvSpPr>
          <p:cNvPr id="23" name="TextBox 22">
            <a:extLst>
              <a:ext uri="{FF2B5EF4-FFF2-40B4-BE49-F238E27FC236}">
                <a16:creationId xmlns:a16="http://schemas.microsoft.com/office/drawing/2014/main" id="{8CCFB186-FE44-215A-6638-C590298D3332}"/>
              </a:ext>
            </a:extLst>
          </p:cNvPr>
          <p:cNvSpPr txBox="1"/>
          <p:nvPr/>
        </p:nvSpPr>
        <p:spPr>
          <a:xfrm>
            <a:off x="8338983" y="3045990"/>
            <a:ext cx="914400" cy="461665"/>
          </a:xfrm>
          <a:prstGeom prst="rect">
            <a:avLst/>
          </a:prstGeom>
          <a:noFill/>
        </p:spPr>
        <p:txBody>
          <a:bodyPr wrap="square" rtlCol="0">
            <a:spAutoFit/>
          </a:bodyPr>
          <a:lstStyle/>
          <a:p>
            <a:r>
              <a:rPr lang="en-US" sz="2400" dirty="0"/>
              <a:t>+</a:t>
            </a:r>
            <a:endParaRPr lang="en-IN" sz="2400" dirty="0"/>
          </a:p>
        </p:txBody>
      </p:sp>
      <p:sp>
        <p:nvSpPr>
          <p:cNvPr id="24" name="TextBox 23">
            <a:extLst>
              <a:ext uri="{FF2B5EF4-FFF2-40B4-BE49-F238E27FC236}">
                <a16:creationId xmlns:a16="http://schemas.microsoft.com/office/drawing/2014/main" id="{6DF91761-0798-06AC-8A63-C5BBF38852F4}"/>
              </a:ext>
            </a:extLst>
          </p:cNvPr>
          <p:cNvSpPr txBox="1"/>
          <p:nvPr/>
        </p:nvSpPr>
        <p:spPr>
          <a:xfrm>
            <a:off x="7487265" y="4206491"/>
            <a:ext cx="914400" cy="369332"/>
          </a:xfrm>
          <a:prstGeom prst="rect">
            <a:avLst/>
          </a:prstGeom>
          <a:noFill/>
        </p:spPr>
        <p:txBody>
          <a:bodyPr wrap="square" rtlCol="0">
            <a:spAutoFit/>
          </a:bodyPr>
          <a:lstStyle/>
          <a:p>
            <a:r>
              <a:rPr lang="en-US" dirty="0"/>
              <a:t>K</a:t>
            </a:r>
            <a:endParaRPr lang="en-IN" dirty="0"/>
          </a:p>
        </p:txBody>
      </p:sp>
      <p:sp>
        <p:nvSpPr>
          <p:cNvPr id="25" name="TextBox 24">
            <a:extLst>
              <a:ext uri="{FF2B5EF4-FFF2-40B4-BE49-F238E27FC236}">
                <a16:creationId xmlns:a16="http://schemas.microsoft.com/office/drawing/2014/main" id="{322842BE-1622-804F-DD0E-6E59FF086C47}"/>
              </a:ext>
            </a:extLst>
          </p:cNvPr>
          <p:cNvSpPr txBox="1"/>
          <p:nvPr/>
        </p:nvSpPr>
        <p:spPr>
          <a:xfrm>
            <a:off x="8039139" y="4250880"/>
            <a:ext cx="1056987" cy="307777"/>
          </a:xfrm>
          <a:prstGeom prst="rect">
            <a:avLst/>
          </a:prstGeom>
          <a:noFill/>
        </p:spPr>
        <p:txBody>
          <a:bodyPr wrap="square" rtlCol="0">
            <a:spAutoFit/>
          </a:bodyPr>
          <a:lstStyle/>
          <a:p>
            <a:r>
              <a:rPr lang="en-US" sz="1400" dirty="0"/>
              <a:t>Encryption</a:t>
            </a:r>
            <a:endParaRPr lang="en-IN" sz="1400" dirty="0"/>
          </a:p>
        </p:txBody>
      </p:sp>
      <p:sp>
        <p:nvSpPr>
          <p:cNvPr id="26" name="TextBox 25">
            <a:extLst>
              <a:ext uri="{FF2B5EF4-FFF2-40B4-BE49-F238E27FC236}">
                <a16:creationId xmlns:a16="http://schemas.microsoft.com/office/drawing/2014/main" id="{007651A7-1BD2-56D2-0C88-C76A1095D229}"/>
              </a:ext>
            </a:extLst>
          </p:cNvPr>
          <p:cNvSpPr txBox="1"/>
          <p:nvPr/>
        </p:nvSpPr>
        <p:spPr>
          <a:xfrm>
            <a:off x="8234515" y="5580395"/>
            <a:ext cx="914400" cy="369332"/>
          </a:xfrm>
          <a:prstGeom prst="rect">
            <a:avLst/>
          </a:prstGeom>
          <a:noFill/>
        </p:spPr>
        <p:txBody>
          <a:bodyPr wrap="square" rtlCol="0">
            <a:spAutoFit/>
          </a:bodyPr>
          <a:lstStyle/>
          <a:p>
            <a:r>
              <a:rPr lang="en-US" dirty="0"/>
              <a:t>Cn</a:t>
            </a:r>
            <a:endParaRPr lang="en-IN" dirty="0"/>
          </a:p>
        </p:txBody>
      </p:sp>
      <p:cxnSp>
        <p:nvCxnSpPr>
          <p:cNvPr id="28" name="Straight Arrow Connector 27">
            <a:extLst>
              <a:ext uri="{FF2B5EF4-FFF2-40B4-BE49-F238E27FC236}">
                <a16:creationId xmlns:a16="http://schemas.microsoft.com/office/drawing/2014/main" id="{5D9246D8-5353-F841-FCCD-1AEDD3A8C7E0}"/>
              </a:ext>
            </a:extLst>
          </p:cNvPr>
          <p:cNvCxnSpPr>
            <a:cxnSpLocks/>
            <a:endCxn id="24" idx="2"/>
          </p:cNvCxnSpPr>
          <p:nvPr/>
        </p:nvCxnSpPr>
        <p:spPr>
          <a:xfrm>
            <a:off x="7208314" y="4558657"/>
            <a:ext cx="736151" cy="171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76013-26A7-6018-AC92-151C9CF2EB55}"/>
              </a:ext>
            </a:extLst>
          </p:cNvPr>
          <p:cNvCxnSpPr/>
          <p:nvPr/>
        </p:nvCxnSpPr>
        <p:spPr>
          <a:xfrm>
            <a:off x="3969774" y="5879690"/>
            <a:ext cx="2458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DF99662-3C9D-3541-854D-D25C3D5A22DD}"/>
              </a:ext>
            </a:extLst>
          </p:cNvPr>
          <p:cNvCxnSpPr>
            <a:cxnSpLocks/>
          </p:cNvCxnSpPr>
          <p:nvPr/>
        </p:nvCxnSpPr>
        <p:spPr>
          <a:xfrm flipV="1">
            <a:off x="4215580" y="3266888"/>
            <a:ext cx="0" cy="26128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39E26153-53F3-423A-980F-2A8F69B7F6CB}"/>
                  </a:ext>
                </a:extLst>
              </p14:cNvPr>
              <p14:cNvContentPartPr/>
              <p14:nvPr/>
            </p14:nvContentPartPr>
            <p14:xfrm>
              <a:off x="4218097" y="3293756"/>
              <a:ext cx="360" cy="360"/>
            </p14:xfrm>
          </p:contentPart>
        </mc:Choice>
        <mc:Fallback xmlns="">
          <p:pic>
            <p:nvPicPr>
              <p:cNvPr id="7" name="Ink 6">
                <a:extLst>
                  <a:ext uri="{FF2B5EF4-FFF2-40B4-BE49-F238E27FC236}">
                    <a16:creationId xmlns:a16="http://schemas.microsoft.com/office/drawing/2014/main" id="{39E26153-53F3-423A-980F-2A8F69B7F6CB}"/>
                  </a:ext>
                </a:extLst>
              </p:cNvPr>
              <p:cNvPicPr/>
              <p:nvPr/>
            </p:nvPicPr>
            <p:blipFill>
              <a:blip r:embed="rId4"/>
              <a:stretch>
                <a:fillRect/>
              </a:stretch>
            </p:blipFill>
            <p:spPr>
              <a:xfrm>
                <a:off x="4213777" y="3289436"/>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7" name="Ink 26">
                <a:extLst>
                  <a:ext uri="{FF2B5EF4-FFF2-40B4-BE49-F238E27FC236}">
                    <a16:creationId xmlns:a16="http://schemas.microsoft.com/office/drawing/2014/main" id="{D41A8753-DCD6-3E4E-FF28-A743CCE6420A}"/>
                  </a:ext>
                </a:extLst>
              </p14:cNvPr>
              <p14:cNvContentPartPr/>
              <p14:nvPr/>
            </p14:nvContentPartPr>
            <p14:xfrm>
              <a:off x="4227817" y="3264236"/>
              <a:ext cx="284400" cy="10440"/>
            </p14:xfrm>
          </p:contentPart>
        </mc:Choice>
        <mc:Fallback xmlns="">
          <p:pic>
            <p:nvPicPr>
              <p:cNvPr id="27" name="Ink 26">
                <a:extLst>
                  <a:ext uri="{FF2B5EF4-FFF2-40B4-BE49-F238E27FC236}">
                    <a16:creationId xmlns:a16="http://schemas.microsoft.com/office/drawing/2014/main" id="{D41A8753-DCD6-3E4E-FF28-A743CCE6420A}"/>
                  </a:ext>
                </a:extLst>
              </p:cNvPr>
              <p:cNvPicPr/>
              <p:nvPr/>
            </p:nvPicPr>
            <p:blipFill>
              <a:blip r:embed="rId6"/>
              <a:stretch>
                <a:fillRect/>
              </a:stretch>
            </p:blipFill>
            <p:spPr>
              <a:xfrm>
                <a:off x="4223497" y="3259916"/>
                <a:ext cx="29304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9" name="Ink 28">
                <a:extLst>
                  <a:ext uri="{FF2B5EF4-FFF2-40B4-BE49-F238E27FC236}">
                    <a16:creationId xmlns:a16="http://schemas.microsoft.com/office/drawing/2014/main" id="{541D35BD-6B85-32FB-4EF7-BF6CBE06034E}"/>
                  </a:ext>
                </a:extLst>
              </p14:cNvPr>
              <p14:cNvContentPartPr/>
              <p14:nvPr/>
            </p14:nvContentPartPr>
            <p14:xfrm>
              <a:off x="7295377" y="3234716"/>
              <a:ext cx="360" cy="360"/>
            </p14:xfrm>
          </p:contentPart>
        </mc:Choice>
        <mc:Fallback xmlns="">
          <p:pic>
            <p:nvPicPr>
              <p:cNvPr id="29" name="Ink 28">
                <a:extLst>
                  <a:ext uri="{FF2B5EF4-FFF2-40B4-BE49-F238E27FC236}">
                    <a16:creationId xmlns:a16="http://schemas.microsoft.com/office/drawing/2014/main" id="{541D35BD-6B85-32FB-4EF7-BF6CBE06034E}"/>
                  </a:ext>
                </a:extLst>
              </p:cNvPr>
              <p:cNvPicPr/>
              <p:nvPr/>
            </p:nvPicPr>
            <p:blipFill>
              <a:blip r:embed="rId8"/>
              <a:stretch>
                <a:fillRect/>
              </a:stretch>
            </p:blipFill>
            <p:spPr>
              <a:xfrm>
                <a:off x="7291057" y="3230396"/>
                <a:ext cx="9000" cy="9000"/>
              </a:xfrm>
              <a:prstGeom prst="rect">
                <a:avLst/>
              </a:prstGeom>
            </p:spPr>
          </p:pic>
        </mc:Fallback>
      </mc:AlternateContent>
      <p:grpSp>
        <p:nvGrpSpPr>
          <p:cNvPr id="46" name="Group 45">
            <a:extLst>
              <a:ext uri="{FF2B5EF4-FFF2-40B4-BE49-F238E27FC236}">
                <a16:creationId xmlns:a16="http://schemas.microsoft.com/office/drawing/2014/main" id="{E332CC38-CEA6-2432-B71D-E547E07FE9EA}"/>
              </a:ext>
            </a:extLst>
          </p:cNvPr>
          <p:cNvGrpSpPr/>
          <p:nvPr/>
        </p:nvGrpSpPr>
        <p:grpSpPr>
          <a:xfrm>
            <a:off x="7383937" y="3234716"/>
            <a:ext cx="10080" cy="10440"/>
            <a:chOff x="7383937" y="3234716"/>
            <a:chExt cx="10080" cy="10440"/>
          </a:xfrm>
        </p:grpSpPr>
        <mc:AlternateContent xmlns:mc="http://schemas.openxmlformats.org/markup-compatibility/2006" xmlns:p14="http://schemas.microsoft.com/office/powerpoint/2010/main">
          <mc:Choice Requires="p14">
            <p:contentPart p14:bwMode="auto" r:id="rId9">
              <p14:nvContentPartPr>
                <p14:cNvPr id="32" name="Ink 31">
                  <a:extLst>
                    <a:ext uri="{FF2B5EF4-FFF2-40B4-BE49-F238E27FC236}">
                      <a16:creationId xmlns:a16="http://schemas.microsoft.com/office/drawing/2014/main" id="{EC5C372A-05BA-2CB8-A8C5-FBC801B3AB30}"/>
                    </a:ext>
                  </a:extLst>
                </p14:cNvPr>
                <p14:cNvContentPartPr/>
                <p14:nvPr/>
              </p14:nvContentPartPr>
              <p14:xfrm>
                <a:off x="7383937" y="3234716"/>
                <a:ext cx="360" cy="360"/>
              </p14:xfrm>
            </p:contentPart>
          </mc:Choice>
          <mc:Fallback xmlns="">
            <p:pic>
              <p:nvPicPr>
                <p:cNvPr id="32" name="Ink 31">
                  <a:extLst>
                    <a:ext uri="{FF2B5EF4-FFF2-40B4-BE49-F238E27FC236}">
                      <a16:creationId xmlns:a16="http://schemas.microsoft.com/office/drawing/2014/main" id="{EC5C372A-05BA-2CB8-A8C5-FBC801B3AB30}"/>
                    </a:ext>
                  </a:extLst>
                </p:cNvPr>
                <p:cNvPicPr/>
                <p:nvPr/>
              </p:nvPicPr>
              <p:blipFill>
                <a:blip r:embed="rId8"/>
                <a:stretch>
                  <a:fillRect/>
                </a:stretch>
              </p:blipFill>
              <p:spPr>
                <a:xfrm>
                  <a:off x="7379617" y="3230396"/>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3" name="Ink 32">
                  <a:extLst>
                    <a:ext uri="{FF2B5EF4-FFF2-40B4-BE49-F238E27FC236}">
                      <a16:creationId xmlns:a16="http://schemas.microsoft.com/office/drawing/2014/main" id="{2A5F62ED-38EB-F65D-D257-29128B279707}"/>
                    </a:ext>
                  </a:extLst>
                </p14:cNvPr>
                <p14:cNvContentPartPr/>
                <p14:nvPr/>
              </p14:nvContentPartPr>
              <p14:xfrm>
                <a:off x="7383937" y="3234716"/>
                <a:ext cx="360" cy="360"/>
              </p14:xfrm>
            </p:contentPart>
          </mc:Choice>
          <mc:Fallback xmlns="">
            <p:pic>
              <p:nvPicPr>
                <p:cNvPr id="33" name="Ink 32">
                  <a:extLst>
                    <a:ext uri="{FF2B5EF4-FFF2-40B4-BE49-F238E27FC236}">
                      <a16:creationId xmlns:a16="http://schemas.microsoft.com/office/drawing/2014/main" id="{2A5F62ED-38EB-F65D-D257-29128B279707}"/>
                    </a:ext>
                  </a:extLst>
                </p:cNvPr>
                <p:cNvPicPr/>
                <p:nvPr/>
              </p:nvPicPr>
              <p:blipFill>
                <a:blip r:embed="rId8"/>
                <a:stretch>
                  <a:fillRect/>
                </a:stretch>
              </p:blipFill>
              <p:spPr>
                <a:xfrm>
                  <a:off x="7379617" y="3230396"/>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5" name="Ink 34">
                  <a:extLst>
                    <a:ext uri="{FF2B5EF4-FFF2-40B4-BE49-F238E27FC236}">
                      <a16:creationId xmlns:a16="http://schemas.microsoft.com/office/drawing/2014/main" id="{6556714F-5702-7AAE-6109-3136C6B55941}"/>
                    </a:ext>
                  </a:extLst>
                </p14:cNvPr>
                <p14:cNvContentPartPr/>
                <p14:nvPr/>
              </p14:nvContentPartPr>
              <p14:xfrm>
                <a:off x="7383937" y="3234716"/>
                <a:ext cx="360" cy="360"/>
              </p14:xfrm>
            </p:contentPart>
          </mc:Choice>
          <mc:Fallback xmlns="">
            <p:pic>
              <p:nvPicPr>
                <p:cNvPr id="35" name="Ink 34">
                  <a:extLst>
                    <a:ext uri="{FF2B5EF4-FFF2-40B4-BE49-F238E27FC236}">
                      <a16:creationId xmlns:a16="http://schemas.microsoft.com/office/drawing/2014/main" id="{6556714F-5702-7AAE-6109-3136C6B55941}"/>
                    </a:ext>
                  </a:extLst>
                </p:cNvPr>
                <p:cNvPicPr/>
                <p:nvPr/>
              </p:nvPicPr>
              <p:blipFill>
                <a:blip r:embed="rId8"/>
                <a:stretch>
                  <a:fillRect/>
                </a:stretch>
              </p:blipFill>
              <p:spPr>
                <a:xfrm>
                  <a:off x="7379617" y="3230396"/>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9" name="Ink 38">
                  <a:extLst>
                    <a:ext uri="{FF2B5EF4-FFF2-40B4-BE49-F238E27FC236}">
                      <a16:creationId xmlns:a16="http://schemas.microsoft.com/office/drawing/2014/main" id="{94F046AB-44C3-CE9A-EED1-BACE3F0A4788}"/>
                    </a:ext>
                  </a:extLst>
                </p14:cNvPr>
                <p14:cNvContentPartPr/>
                <p14:nvPr/>
              </p14:nvContentPartPr>
              <p14:xfrm>
                <a:off x="7393657" y="3244796"/>
                <a:ext cx="360" cy="360"/>
              </p14:xfrm>
            </p:contentPart>
          </mc:Choice>
          <mc:Fallback xmlns="">
            <p:pic>
              <p:nvPicPr>
                <p:cNvPr id="39" name="Ink 38">
                  <a:extLst>
                    <a:ext uri="{FF2B5EF4-FFF2-40B4-BE49-F238E27FC236}">
                      <a16:creationId xmlns:a16="http://schemas.microsoft.com/office/drawing/2014/main" id="{94F046AB-44C3-CE9A-EED1-BACE3F0A4788}"/>
                    </a:ext>
                  </a:extLst>
                </p:cNvPr>
                <p:cNvPicPr/>
                <p:nvPr/>
              </p:nvPicPr>
              <p:blipFill>
                <a:blip r:embed="rId8"/>
                <a:stretch>
                  <a:fillRect/>
                </a:stretch>
              </p:blipFill>
              <p:spPr>
                <a:xfrm>
                  <a:off x="7389337" y="3240476"/>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1" name="Ink 40">
                  <a:extLst>
                    <a:ext uri="{FF2B5EF4-FFF2-40B4-BE49-F238E27FC236}">
                      <a16:creationId xmlns:a16="http://schemas.microsoft.com/office/drawing/2014/main" id="{938C84D7-FAE5-1268-A82B-0D00485DDE8B}"/>
                    </a:ext>
                  </a:extLst>
                </p14:cNvPr>
                <p14:cNvContentPartPr/>
                <p14:nvPr/>
              </p14:nvContentPartPr>
              <p14:xfrm>
                <a:off x="7393657" y="3244796"/>
                <a:ext cx="360" cy="360"/>
              </p14:xfrm>
            </p:contentPart>
          </mc:Choice>
          <mc:Fallback xmlns="">
            <p:pic>
              <p:nvPicPr>
                <p:cNvPr id="41" name="Ink 40">
                  <a:extLst>
                    <a:ext uri="{FF2B5EF4-FFF2-40B4-BE49-F238E27FC236}">
                      <a16:creationId xmlns:a16="http://schemas.microsoft.com/office/drawing/2014/main" id="{938C84D7-FAE5-1268-A82B-0D00485DDE8B}"/>
                    </a:ext>
                  </a:extLst>
                </p:cNvPr>
                <p:cNvPicPr/>
                <p:nvPr/>
              </p:nvPicPr>
              <p:blipFill>
                <a:blip r:embed="rId8"/>
                <a:stretch>
                  <a:fillRect/>
                </a:stretch>
              </p:blipFill>
              <p:spPr>
                <a:xfrm>
                  <a:off x="7389337" y="3240476"/>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3" name="Ink 42">
                  <a:extLst>
                    <a:ext uri="{FF2B5EF4-FFF2-40B4-BE49-F238E27FC236}">
                      <a16:creationId xmlns:a16="http://schemas.microsoft.com/office/drawing/2014/main" id="{F552321C-A0DF-D780-7111-10C0012D8B38}"/>
                    </a:ext>
                  </a:extLst>
                </p14:cNvPr>
                <p14:cNvContentPartPr/>
                <p14:nvPr/>
              </p14:nvContentPartPr>
              <p14:xfrm>
                <a:off x="7393657" y="3244796"/>
                <a:ext cx="360" cy="360"/>
              </p14:xfrm>
            </p:contentPart>
          </mc:Choice>
          <mc:Fallback xmlns="">
            <p:pic>
              <p:nvPicPr>
                <p:cNvPr id="43" name="Ink 42">
                  <a:extLst>
                    <a:ext uri="{FF2B5EF4-FFF2-40B4-BE49-F238E27FC236}">
                      <a16:creationId xmlns:a16="http://schemas.microsoft.com/office/drawing/2014/main" id="{F552321C-A0DF-D780-7111-10C0012D8B38}"/>
                    </a:ext>
                  </a:extLst>
                </p:cNvPr>
                <p:cNvPicPr/>
                <p:nvPr/>
              </p:nvPicPr>
              <p:blipFill>
                <a:blip r:embed="rId8"/>
                <a:stretch>
                  <a:fillRect/>
                </a:stretch>
              </p:blipFill>
              <p:spPr>
                <a:xfrm>
                  <a:off x="7389337" y="3240476"/>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5" name="Ink 44">
                  <a:extLst>
                    <a:ext uri="{FF2B5EF4-FFF2-40B4-BE49-F238E27FC236}">
                      <a16:creationId xmlns:a16="http://schemas.microsoft.com/office/drawing/2014/main" id="{61EE3870-0AE8-E50C-89DD-E1ACF4D6D5F4}"/>
                    </a:ext>
                  </a:extLst>
                </p14:cNvPr>
                <p14:cNvContentPartPr/>
                <p14:nvPr/>
              </p14:nvContentPartPr>
              <p14:xfrm>
                <a:off x="7393657" y="3244796"/>
                <a:ext cx="360" cy="360"/>
              </p14:xfrm>
            </p:contentPart>
          </mc:Choice>
          <mc:Fallback xmlns="">
            <p:pic>
              <p:nvPicPr>
                <p:cNvPr id="45" name="Ink 44">
                  <a:extLst>
                    <a:ext uri="{FF2B5EF4-FFF2-40B4-BE49-F238E27FC236}">
                      <a16:creationId xmlns:a16="http://schemas.microsoft.com/office/drawing/2014/main" id="{61EE3870-0AE8-E50C-89DD-E1ACF4D6D5F4}"/>
                    </a:ext>
                  </a:extLst>
                </p:cNvPr>
                <p:cNvPicPr/>
                <p:nvPr/>
              </p:nvPicPr>
              <p:blipFill>
                <a:blip r:embed="rId8"/>
                <a:stretch>
                  <a:fillRect/>
                </a:stretch>
              </p:blipFill>
              <p:spPr>
                <a:xfrm>
                  <a:off x="7389337" y="3240476"/>
                  <a:ext cx="9000" cy="9000"/>
                </a:xfrm>
                <a:prstGeom prst="rect">
                  <a:avLst/>
                </a:prstGeom>
              </p:spPr>
            </p:pic>
          </mc:Fallback>
        </mc:AlternateContent>
      </p:grpSp>
      <p:sp>
        <p:nvSpPr>
          <p:cNvPr id="9" name="TextBox 8">
            <a:extLst>
              <a:ext uri="{FF2B5EF4-FFF2-40B4-BE49-F238E27FC236}">
                <a16:creationId xmlns:a16="http://schemas.microsoft.com/office/drawing/2014/main" id="{701A23AF-02D8-1EFB-0C4F-51D0158346FE}"/>
              </a:ext>
            </a:extLst>
          </p:cNvPr>
          <p:cNvSpPr txBox="1"/>
          <p:nvPr/>
        </p:nvSpPr>
        <p:spPr>
          <a:xfrm>
            <a:off x="8881993" y="2643216"/>
            <a:ext cx="3134512" cy="1323439"/>
          </a:xfrm>
          <a:prstGeom prst="rect">
            <a:avLst/>
          </a:prstGeom>
          <a:noFill/>
        </p:spPr>
        <p:txBody>
          <a:bodyPr wrap="none" rtlCol="0">
            <a:spAutoFit/>
          </a:bodyPr>
          <a:lstStyle/>
          <a:p>
            <a:pPr marL="342900" indent="-342900">
              <a:buFont typeface="Arial" panose="020B0604020202020204" pitchFamily="34" charset="0"/>
              <a:buChar char="•"/>
            </a:pPr>
            <a:r>
              <a:rPr lang="en-US" sz="2000" i="0" dirty="0" err="1">
                <a:solidFill>
                  <a:srgbClr val="FF0000"/>
                </a:solidFill>
                <a:effectLst/>
                <a:latin typeface="Times New Roman" panose="02020603050405020304" pitchFamily="18" charset="0"/>
                <a:cs typeface="Times New Roman" panose="02020603050405020304" pitchFamily="18" charset="0"/>
              </a:rPr>
              <a:t>Initialisation</a:t>
            </a:r>
            <a:r>
              <a:rPr lang="en-US" sz="2000" i="0" dirty="0">
                <a:solidFill>
                  <a:srgbClr val="FF0000"/>
                </a:solidFill>
                <a:effectLst/>
                <a:latin typeface="Times New Roman" panose="02020603050405020304" pitchFamily="18" charset="0"/>
                <a:cs typeface="Times New Roman" panose="02020603050405020304" pitchFamily="18" charset="0"/>
              </a:rPr>
              <a:t> Vector- (IV)</a:t>
            </a:r>
          </a:p>
          <a:p>
            <a:pPr marL="342900" indent="-342900">
              <a:buFont typeface="Arial" panose="020B0604020202020204" pitchFamily="34" charset="0"/>
              <a:buChar char="•"/>
            </a:pPr>
            <a:r>
              <a:rPr lang="en-US" sz="2000" dirty="0">
                <a:solidFill>
                  <a:srgbClr val="FF0000"/>
                </a:solidFill>
                <a:latin typeface="Times New Roman" panose="02020603050405020304" pitchFamily="18" charset="0"/>
                <a:cs typeface="Times New Roman" panose="02020603050405020304" pitchFamily="18" charset="0"/>
              </a:rPr>
              <a:t>Plain text – P</a:t>
            </a:r>
          </a:p>
          <a:p>
            <a:pPr marL="342900" indent="-342900">
              <a:buFont typeface="Arial" panose="020B0604020202020204" pitchFamily="34" charset="0"/>
              <a:buChar char="•"/>
            </a:pPr>
            <a:r>
              <a:rPr lang="en-US" sz="2000" dirty="0">
                <a:solidFill>
                  <a:srgbClr val="FF0000"/>
                </a:solidFill>
                <a:latin typeface="Times New Roman" panose="02020603050405020304" pitchFamily="18" charset="0"/>
                <a:cs typeface="Times New Roman" panose="02020603050405020304" pitchFamily="18" charset="0"/>
              </a:rPr>
              <a:t>Key – k</a:t>
            </a:r>
          </a:p>
          <a:p>
            <a:pPr marL="342900" indent="-342900">
              <a:buFont typeface="Arial" panose="020B0604020202020204" pitchFamily="34" charset="0"/>
              <a:buChar char="•"/>
            </a:pPr>
            <a:r>
              <a:rPr lang="en-US" sz="2000" dirty="0">
                <a:solidFill>
                  <a:srgbClr val="FF0000"/>
                </a:solidFill>
                <a:latin typeface="Times New Roman" panose="02020603050405020304" pitchFamily="18" charset="0"/>
                <a:cs typeface="Times New Roman" panose="02020603050405020304" pitchFamily="18" charset="0"/>
              </a:rPr>
              <a:t>Cipher text - C</a:t>
            </a:r>
          </a:p>
        </p:txBody>
      </p:sp>
    </p:spTree>
    <p:extLst>
      <p:ext uri="{BB962C8B-B14F-4D97-AF65-F5344CB8AC3E}">
        <p14:creationId xmlns:p14="http://schemas.microsoft.com/office/powerpoint/2010/main" val="9404506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F300BD-4E4D-52C7-A023-4BA9B84792AE}"/>
              </a:ext>
            </a:extLst>
          </p:cNvPr>
          <p:cNvSpPr>
            <a:spLocks noGrp="1"/>
          </p:cNvSpPr>
          <p:nvPr>
            <p:ph type="dt" sz="half" idx="10"/>
          </p:nvPr>
        </p:nvSpPr>
        <p:spPr/>
        <p:txBody>
          <a:bodyPr/>
          <a:lstStyle/>
          <a:p>
            <a:fld id="{F81244A9-3B2D-4720-8D04-47D2B11805D7}" type="datetime1">
              <a:rPr lang="en-IN" smtClean="0"/>
              <a:t>26-05-2024</a:t>
            </a:fld>
            <a:endParaRPr lang="en-IN"/>
          </a:p>
        </p:txBody>
      </p:sp>
      <p:sp>
        <p:nvSpPr>
          <p:cNvPr id="3" name="Slide Number Placeholder 2">
            <a:extLst>
              <a:ext uri="{FF2B5EF4-FFF2-40B4-BE49-F238E27FC236}">
                <a16:creationId xmlns:a16="http://schemas.microsoft.com/office/drawing/2014/main" id="{D3EEECF3-E5E2-CD4A-ABAE-EA28F60FEF11}"/>
              </a:ext>
            </a:extLst>
          </p:cNvPr>
          <p:cNvSpPr>
            <a:spLocks noGrp="1"/>
          </p:cNvSpPr>
          <p:nvPr>
            <p:ph type="sldNum" sz="quarter" idx="12"/>
          </p:nvPr>
        </p:nvSpPr>
        <p:spPr/>
        <p:txBody>
          <a:bodyPr/>
          <a:lstStyle/>
          <a:p>
            <a:fld id="{61E3BFED-9F84-4D5F-B4E4-248DC167C07C}" type="slidenum">
              <a:rPr lang="en-IN" smtClean="0"/>
              <a:t>47</a:t>
            </a:fld>
            <a:endParaRPr lang="en-IN"/>
          </a:p>
        </p:txBody>
      </p:sp>
      <p:sp>
        <p:nvSpPr>
          <p:cNvPr id="5" name="TextBox 4">
            <a:extLst>
              <a:ext uri="{FF2B5EF4-FFF2-40B4-BE49-F238E27FC236}">
                <a16:creationId xmlns:a16="http://schemas.microsoft.com/office/drawing/2014/main" id="{54173D1C-69B5-F2AF-1D2F-5E7832667485}"/>
              </a:ext>
            </a:extLst>
          </p:cNvPr>
          <p:cNvSpPr txBox="1"/>
          <p:nvPr/>
        </p:nvSpPr>
        <p:spPr>
          <a:xfrm>
            <a:off x="974322" y="889592"/>
            <a:ext cx="8568512" cy="400110"/>
          </a:xfrm>
          <a:prstGeom prst="rect">
            <a:avLst/>
          </a:prstGeom>
          <a:noFill/>
        </p:spPr>
        <p:txBody>
          <a:bodyPr wrap="square">
            <a:spAutoFit/>
          </a:bodyPr>
          <a:lstStyle/>
          <a:p>
            <a:r>
              <a:rPr lang="en-US" sz="2000" b="1" dirty="0">
                <a:solidFill>
                  <a:srgbClr val="FF0000"/>
                </a:solidFill>
                <a:latin typeface="Times New Roman" panose="02020603050405020304" pitchFamily="18" charset="0"/>
                <a:cs typeface="Times New Roman" panose="02020603050405020304" pitchFamily="18" charset="0"/>
              </a:rPr>
              <a:t>ENCRYPTED IMAGE</a:t>
            </a:r>
          </a:p>
        </p:txBody>
      </p:sp>
      <p:sp>
        <p:nvSpPr>
          <p:cNvPr id="7" name="TextBox 6">
            <a:extLst>
              <a:ext uri="{FF2B5EF4-FFF2-40B4-BE49-F238E27FC236}">
                <a16:creationId xmlns:a16="http://schemas.microsoft.com/office/drawing/2014/main" id="{E5028A2B-6E58-5138-8954-667FA5C37AA0}"/>
              </a:ext>
            </a:extLst>
          </p:cNvPr>
          <p:cNvSpPr txBox="1"/>
          <p:nvPr/>
        </p:nvSpPr>
        <p:spPr>
          <a:xfrm>
            <a:off x="6933423" y="889592"/>
            <a:ext cx="6097554" cy="400110"/>
          </a:xfrm>
          <a:prstGeom prst="rect">
            <a:avLst/>
          </a:prstGeom>
          <a:noFill/>
        </p:spPr>
        <p:txBody>
          <a:bodyPr wrap="square">
            <a:spAutoFit/>
          </a:bodyPr>
          <a:lstStyle/>
          <a:p>
            <a:r>
              <a:rPr lang="en-US" sz="2000" b="1" dirty="0">
                <a:solidFill>
                  <a:srgbClr val="FF0000"/>
                </a:solidFill>
                <a:latin typeface="Times New Roman" panose="02020603050405020304" pitchFamily="18" charset="0"/>
                <a:cs typeface="Times New Roman" panose="02020603050405020304" pitchFamily="18" charset="0"/>
              </a:rPr>
              <a:t>DECRYPTED IMAGE</a:t>
            </a:r>
          </a:p>
        </p:txBody>
      </p:sp>
      <p:pic>
        <p:nvPicPr>
          <p:cNvPr id="9" name="Picture 8">
            <a:extLst>
              <a:ext uri="{FF2B5EF4-FFF2-40B4-BE49-F238E27FC236}">
                <a16:creationId xmlns:a16="http://schemas.microsoft.com/office/drawing/2014/main" id="{C8CE8490-A20F-1153-C8F6-AF59D5728E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159" y="1612391"/>
            <a:ext cx="4572000" cy="4572000"/>
          </a:xfrm>
          <a:prstGeom prst="rect">
            <a:avLst/>
          </a:prstGeom>
        </p:spPr>
      </p:pic>
      <p:pic>
        <p:nvPicPr>
          <p:cNvPr id="11" name="Picture 10">
            <a:extLst>
              <a:ext uri="{FF2B5EF4-FFF2-40B4-BE49-F238E27FC236}">
                <a16:creationId xmlns:a16="http://schemas.microsoft.com/office/drawing/2014/main" id="{78BB86EC-3CE4-E244-F463-034B3AF70B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9036" y="1612391"/>
            <a:ext cx="4572000" cy="4572000"/>
          </a:xfrm>
          <a:prstGeom prst="rect">
            <a:avLst/>
          </a:prstGeom>
        </p:spPr>
      </p:pic>
      <p:sp>
        <p:nvSpPr>
          <p:cNvPr id="4" name="TextBox 3">
            <a:extLst>
              <a:ext uri="{FF2B5EF4-FFF2-40B4-BE49-F238E27FC236}">
                <a16:creationId xmlns:a16="http://schemas.microsoft.com/office/drawing/2014/main" id="{894961EF-7471-04F7-CB0A-790B642FC64E}"/>
              </a:ext>
            </a:extLst>
          </p:cNvPr>
          <p:cNvSpPr txBox="1"/>
          <p:nvPr/>
        </p:nvSpPr>
        <p:spPr>
          <a:xfrm>
            <a:off x="8324868" y="6184391"/>
            <a:ext cx="1784332"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1024 x 1024</a:t>
            </a:r>
          </a:p>
        </p:txBody>
      </p:sp>
    </p:spTree>
    <p:extLst>
      <p:ext uri="{BB962C8B-B14F-4D97-AF65-F5344CB8AC3E}">
        <p14:creationId xmlns:p14="http://schemas.microsoft.com/office/powerpoint/2010/main" val="14461950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234DD3-6ED3-4079-4476-9AFA0F05997C}"/>
              </a:ext>
            </a:extLst>
          </p:cNvPr>
          <p:cNvSpPr>
            <a:spLocks noGrp="1"/>
          </p:cNvSpPr>
          <p:nvPr>
            <p:ph type="dt" sz="half" idx="10"/>
          </p:nvPr>
        </p:nvSpPr>
        <p:spPr/>
        <p:txBody>
          <a:bodyPr/>
          <a:lstStyle/>
          <a:p>
            <a:fld id="{F81244A9-3B2D-4720-8D04-47D2B11805D7}" type="datetime1">
              <a:rPr lang="en-IN" smtClean="0"/>
              <a:t>26-05-2024</a:t>
            </a:fld>
            <a:endParaRPr lang="en-IN"/>
          </a:p>
        </p:txBody>
      </p:sp>
      <p:sp>
        <p:nvSpPr>
          <p:cNvPr id="3" name="Slide Number Placeholder 2">
            <a:extLst>
              <a:ext uri="{FF2B5EF4-FFF2-40B4-BE49-F238E27FC236}">
                <a16:creationId xmlns:a16="http://schemas.microsoft.com/office/drawing/2014/main" id="{0153635B-93F6-7672-202C-F9ADB548E988}"/>
              </a:ext>
            </a:extLst>
          </p:cNvPr>
          <p:cNvSpPr>
            <a:spLocks noGrp="1"/>
          </p:cNvSpPr>
          <p:nvPr>
            <p:ph type="sldNum" sz="quarter" idx="12"/>
          </p:nvPr>
        </p:nvSpPr>
        <p:spPr/>
        <p:txBody>
          <a:bodyPr/>
          <a:lstStyle/>
          <a:p>
            <a:fld id="{61E3BFED-9F84-4D5F-B4E4-248DC167C07C}" type="slidenum">
              <a:rPr lang="en-IN" smtClean="0"/>
              <a:t>48</a:t>
            </a:fld>
            <a:endParaRPr lang="en-IN"/>
          </a:p>
        </p:txBody>
      </p:sp>
      <p:sp>
        <p:nvSpPr>
          <p:cNvPr id="6" name="TextBox 5">
            <a:extLst>
              <a:ext uri="{FF2B5EF4-FFF2-40B4-BE49-F238E27FC236}">
                <a16:creationId xmlns:a16="http://schemas.microsoft.com/office/drawing/2014/main" id="{41674869-C53B-B077-0AA8-5E3C1613021B}"/>
              </a:ext>
            </a:extLst>
          </p:cNvPr>
          <p:cNvSpPr txBox="1"/>
          <p:nvPr/>
        </p:nvSpPr>
        <p:spPr>
          <a:xfrm>
            <a:off x="361212" y="656393"/>
            <a:ext cx="11731097" cy="1231106"/>
          </a:xfrm>
          <a:prstGeom prst="rect">
            <a:avLst/>
          </a:prstGeom>
          <a:noFill/>
        </p:spPr>
        <p:txBody>
          <a:bodyPr wrap="non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RTL SCHEMATIC DIAGRAM FOR ENCRYPTION AND DECRYPTION</a:t>
            </a:r>
          </a:p>
          <a:p>
            <a:endParaRPr lang="en-US" sz="2800" b="1" dirty="0">
              <a:solidFill>
                <a:srgbClr val="FF0000"/>
              </a:solidFill>
              <a:latin typeface="Times New Roman" panose="02020603050405020304" pitchFamily="18" charset="0"/>
              <a:cs typeface="Times New Roman" panose="02020603050405020304" pitchFamily="18" charset="0"/>
            </a:endParaRPr>
          </a:p>
          <a:p>
            <a:endParaRPr lang="en-US" dirty="0"/>
          </a:p>
        </p:txBody>
      </p:sp>
      <p:pic>
        <p:nvPicPr>
          <p:cNvPr id="5" name="Picture 4">
            <a:extLst>
              <a:ext uri="{FF2B5EF4-FFF2-40B4-BE49-F238E27FC236}">
                <a16:creationId xmlns:a16="http://schemas.microsoft.com/office/drawing/2014/main" id="{11EA4E68-C595-E4FB-1BD6-BD98FC5B56E5}"/>
              </a:ext>
            </a:extLst>
          </p:cNvPr>
          <p:cNvPicPr>
            <a:picLocks noChangeAspect="1"/>
          </p:cNvPicPr>
          <p:nvPr/>
        </p:nvPicPr>
        <p:blipFill rotWithShape="1">
          <a:blip r:embed="rId2">
            <a:extLst>
              <a:ext uri="{28A0092B-C50C-407E-A947-70E740481C1C}">
                <a14:useLocalDpi xmlns:a14="http://schemas.microsoft.com/office/drawing/2010/main" val="0"/>
              </a:ext>
            </a:extLst>
          </a:blip>
          <a:srcRect l="23687" t="15339" r="3597" b="26113"/>
          <a:stretch/>
        </p:blipFill>
        <p:spPr>
          <a:xfrm>
            <a:off x="2163097" y="2125098"/>
            <a:ext cx="7433188" cy="3264311"/>
          </a:xfrm>
          <a:prstGeom prst="rect">
            <a:avLst/>
          </a:prstGeom>
        </p:spPr>
      </p:pic>
    </p:spTree>
    <p:extLst>
      <p:ext uri="{BB962C8B-B14F-4D97-AF65-F5344CB8AC3E}">
        <p14:creationId xmlns:p14="http://schemas.microsoft.com/office/powerpoint/2010/main" val="31801481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38EE1-6404-930A-9A19-FC948F8C5152}"/>
              </a:ext>
            </a:extLst>
          </p:cNvPr>
          <p:cNvSpPr>
            <a:spLocks noGrp="1"/>
          </p:cNvSpPr>
          <p:nvPr>
            <p:ph type="title"/>
          </p:nvPr>
        </p:nvSpPr>
        <p:spPr>
          <a:xfrm>
            <a:off x="561107" y="583696"/>
            <a:ext cx="11424416" cy="1020932"/>
          </a:xfrm>
        </p:spPr>
        <p:txBody>
          <a:bodyPr>
            <a:noAutofit/>
          </a:bodyPr>
          <a:lstStyle/>
          <a:p>
            <a:r>
              <a:rPr lang="en-US" sz="2800" b="1" i="0" dirty="0">
                <a:solidFill>
                  <a:srgbClr val="FF0000"/>
                </a:solidFill>
                <a:effectLst/>
                <a:latin typeface="Times New Roman" panose="02020603050405020304" pitchFamily="18" charset="0"/>
                <a:cs typeface="Times New Roman" panose="02020603050405020304" pitchFamily="18" charset="0"/>
              </a:rPr>
              <a:t>CIPHER BLOCK CHAINING MODE (CBC)-</a:t>
            </a:r>
            <a:r>
              <a:rPr lang="en-US" sz="2800" b="1" dirty="0">
                <a:solidFill>
                  <a:srgbClr val="FF0000"/>
                </a:solidFill>
                <a:latin typeface="Times New Roman" panose="02020603050405020304" pitchFamily="18" charset="0"/>
                <a:cs typeface="Times New Roman" panose="02020603050405020304" pitchFamily="18" charset="0"/>
              </a:rPr>
              <a:t>Encryption and Decryption SIMULATION </a:t>
            </a:r>
            <a:br>
              <a:rPr lang="en-US" sz="2800" b="1" dirty="0">
                <a:solidFill>
                  <a:srgbClr val="FF0000"/>
                </a:solidFill>
                <a:latin typeface="Times New Roman" panose="02020603050405020304" pitchFamily="18" charset="0"/>
                <a:cs typeface="Times New Roman" panose="02020603050405020304" pitchFamily="18" charset="0"/>
              </a:rPr>
            </a:b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89052147-1273-2774-6FC7-A6432F079AB2}"/>
              </a:ext>
            </a:extLst>
          </p:cNvPr>
          <p:cNvSpPr>
            <a:spLocks noGrp="1"/>
          </p:cNvSpPr>
          <p:nvPr>
            <p:ph type="dt" sz="half" idx="10"/>
          </p:nvPr>
        </p:nvSpPr>
        <p:spPr/>
        <p:txBody>
          <a:bodyPr/>
          <a:lstStyle/>
          <a:p>
            <a:fld id="{79F1B46E-31B3-4285-8E07-6C40B0B74684}" type="datetime1">
              <a:rPr lang="en-IN" smtClean="0"/>
              <a:t>26-05-2024</a:t>
            </a:fld>
            <a:endParaRPr lang="en-IN"/>
          </a:p>
        </p:txBody>
      </p:sp>
      <p:sp>
        <p:nvSpPr>
          <p:cNvPr id="3" name="Slide Number Placeholder 2">
            <a:extLst>
              <a:ext uri="{FF2B5EF4-FFF2-40B4-BE49-F238E27FC236}">
                <a16:creationId xmlns:a16="http://schemas.microsoft.com/office/drawing/2014/main" id="{A635B4F6-A461-E848-0EA0-2FBA55507208}"/>
              </a:ext>
            </a:extLst>
          </p:cNvPr>
          <p:cNvSpPr>
            <a:spLocks noGrp="1"/>
          </p:cNvSpPr>
          <p:nvPr>
            <p:ph type="sldNum" sz="quarter" idx="12"/>
          </p:nvPr>
        </p:nvSpPr>
        <p:spPr/>
        <p:txBody>
          <a:bodyPr/>
          <a:lstStyle/>
          <a:p>
            <a:fld id="{61E3BFED-9F84-4D5F-B4E4-248DC167C07C}" type="slidenum">
              <a:rPr lang="en-IN" smtClean="0"/>
              <a:t>49</a:t>
            </a:fld>
            <a:endParaRPr lang="en-IN"/>
          </a:p>
        </p:txBody>
      </p:sp>
      <p:pic>
        <p:nvPicPr>
          <p:cNvPr id="6" name="Picture 5">
            <a:extLst>
              <a:ext uri="{FF2B5EF4-FFF2-40B4-BE49-F238E27FC236}">
                <a16:creationId xmlns:a16="http://schemas.microsoft.com/office/drawing/2014/main" id="{44B3EE23-55EE-83A4-802B-5DE2C36D867E}"/>
              </a:ext>
            </a:extLst>
          </p:cNvPr>
          <p:cNvPicPr>
            <a:picLocks noChangeAspect="1"/>
          </p:cNvPicPr>
          <p:nvPr/>
        </p:nvPicPr>
        <p:blipFill rotWithShape="1">
          <a:blip r:embed="rId2">
            <a:extLst>
              <a:ext uri="{28A0092B-C50C-407E-A947-70E740481C1C}">
                <a14:useLocalDpi xmlns:a14="http://schemas.microsoft.com/office/drawing/2010/main" val="0"/>
              </a:ext>
            </a:extLst>
          </a:blip>
          <a:srcRect l="33874" t="8964" r="4383" b="36858"/>
          <a:stretch/>
        </p:blipFill>
        <p:spPr>
          <a:xfrm>
            <a:off x="2541638" y="1764993"/>
            <a:ext cx="6813755" cy="3662311"/>
          </a:xfrm>
          <a:prstGeom prst="rect">
            <a:avLst/>
          </a:prstGeom>
        </p:spPr>
      </p:pic>
    </p:spTree>
    <p:extLst>
      <p:ext uri="{BB962C8B-B14F-4D97-AF65-F5344CB8AC3E}">
        <p14:creationId xmlns:p14="http://schemas.microsoft.com/office/powerpoint/2010/main" val="1510854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A9633D-2D9B-7555-871F-B7B324570912}"/>
              </a:ext>
            </a:extLst>
          </p:cNvPr>
          <p:cNvSpPr>
            <a:spLocks noGrp="1"/>
          </p:cNvSpPr>
          <p:nvPr>
            <p:ph type="dt" sz="half" idx="10"/>
          </p:nvPr>
        </p:nvSpPr>
        <p:spPr/>
        <p:txBody>
          <a:bodyPr/>
          <a:lstStyle/>
          <a:p>
            <a:fld id="{F81244A9-3B2D-4720-8D04-47D2B11805D7}" type="datetime1">
              <a:rPr lang="en-IN" smtClean="0"/>
              <a:t>26-05-2024</a:t>
            </a:fld>
            <a:endParaRPr lang="en-IN"/>
          </a:p>
        </p:txBody>
      </p:sp>
      <p:sp>
        <p:nvSpPr>
          <p:cNvPr id="3" name="Slide Number Placeholder 2">
            <a:extLst>
              <a:ext uri="{FF2B5EF4-FFF2-40B4-BE49-F238E27FC236}">
                <a16:creationId xmlns:a16="http://schemas.microsoft.com/office/drawing/2014/main" id="{B6301F78-94E1-734B-106B-5E886EDD626A}"/>
              </a:ext>
            </a:extLst>
          </p:cNvPr>
          <p:cNvSpPr>
            <a:spLocks noGrp="1"/>
          </p:cNvSpPr>
          <p:nvPr>
            <p:ph type="sldNum" sz="quarter" idx="12"/>
          </p:nvPr>
        </p:nvSpPr>
        <p:spPr/>
        <p:txBody>
          <a:bodyPr/>
          <a:lstStyle/>
          <a:p>
            <a:fld id="{61E3BFED-9F84-4D5F-B4E4-248DC167C07C}" type="slidenum">
              <a:rPr lang="en-IN" smtClean="0"/>
              <a:t>5</a:t>
            </a:fld>
            <a:endParaRPr lang="en-IN"/>
          </a:p>
        </p:txBody>
      </p:sp>
      <p:pic>
        <p:nvPicPr>
          <p:cNvPr id="1030" name="Picture 6">
            <a:extLst>
              <a:ext uri="{FF2B5EF4-FFF2-40B4-BE49-F238E27FC236}">
                <a16:creationId xmlns:a16="http://schemas.microsoft.com/office/drawing/2014/main" id="{64C726F8-B729-1EBB-285B-B8A827F95A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2188" y="2052735"/>
            <a:ext cx="8509518" cy="354563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76278D5-AEC8-3E26-70A8-6E9F77718F35}"/>
              </a:ext>
            </a:extLst>
          </p:cNvPr>
          <p:cNvSpPr txBox="1"/>
          <p:nvPr/>
        </p:nvSpPr>
        <p:spPr>
          <a:xfrm>
            <a:off x="2695379" y="736412"/>
            <a:ext cx="7316367" cy="523220"/>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Block diagram for encryption and decryption</a:t>
            </a:r>
          </a:p>
        </p:txBody>
      </p:sp>
    </p:spTree>
    <p:extLst>
      <p:ext uri="{BB962C8B-B14F-4D97-AF65-F5344CB8AC3E}">
        <p14:creationId xmlns:p14="http://schemas.microsoft.com/office/powerpoint/2010/main" val="10891611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ACF09F-3B8D-6F30-DB93-A5DC6BB8F904}"/>
              </a:ext>
            </a:extLst>
          </p:cNvPr>
          <p:cNvSpPr txBox="1"/>
          <p:nvPr/>
        </p:nvSpPr>
        <p:spPr>
          <a:xfrm>
            <a:off x="463032" y="1107409"/>
            <a:ext cx="10851501" cy="235128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D0D0D"/>
                </a:solidFill>
                <a:effectLst/>
                <a:latin typeface="Times New Roman" panose="02020603050405020304" pitchFamily="18" charset="0"/>
                <a:cs typeface="Times New Roman" panose="02020603050405020304" pitchFamily="18" charset="0"/>
              </a:rPr>
              <a:t>In this cipher feedback (CFB) mode, an initial vector (IV) is used for the first encryption. Output bits are divided into sets of 's' and 'b-s' bits.</a:t>
            </a:r>
          </a:p>
          <a:p>
            <a:pPr>
              <a:lnSpc>
                <a:spcPct val="150000"/>
              </a:lnSpc>
            </a:pPr>
            <a:endParaRPr lang="en-US" sz="2000" b="0" i="0" dirty="0">
              <a:solidFill>
                <a:srgbClr val="0D0D0D"/>
              </a:solidFill>
              <a:effectLst/>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2000" b="0" i="0" dirty="0">
                <a:solidFill>
                  <a:srgbClr val="0D0D0D"/>
                </a:solidFill>
                <a:effectLst/>
                <a:latin typeface="Times New Roman" panose="02020603050405020304" pitchFamily="18" charset="0"/>
                <a:cs typeface="Times New Roman" panose="02020603050405020304" pitchFamily="18" charset="0"/>
              </a:rPr>
              <a:t> 's' bits are XORed with plaintext, then inputted into a shift register. Encryption and decryption follow similar procedures using encryption algorithms.</a:t>
            </a:r>
            <a:endParaRPr lang="en-US"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0AA23EF-3613-552A-5ADC-D1EE6AC2E067}"/>
              </a:ext>
            </a:extLst>
          </p:cNvPr>
          <p:cNvSpPr txBox="1"/>
          <p:nvPr/>
        </p:nvSpPr>
        <p:spPr>
          <a:xfrm>
            <a:off x="3302862" y="246430"/>
            <a:ext cx="6097554" cy="523220"/>
          </a:xfrm>
          <a:prstGeom prst="rect">
            <a:avLst/>
          </a:prstGeom>
          <a:noFill/>
        </p:spPr>
        <p:txBody>
          <a:bodyPr wrap="square">
            <a:spAutoFit/>
          </a:bodyPr>
          <a:lstStyle/>
          <a:p>
            <a:r>
              <a:rPr lang="en-US" sz="2800" b="1" i="0" dirty="0">
                <a:solidFill>
                  <a:srgbClr val="FF0000"/>
                </a:solidFill>
                <a:effectLst/>
                <a:latin typeface="Times New Roman" panose="02020603050405020304" pitchFamily="18" charset="0"/>
                <a:cs typeface="Times New Roman" panose="02020603050405020304" pitchFamily="18" charset="0"/>
              </a:rPr>
              <a:t>CIPHER FEEDBACK MODE (CFB)</a:t>
            </a:r>
          </a:p>
        </p:txBody>
      </p:sp>
      <p:sp>
        <p:nvSpPr>
          <p:cNvPr id="7" name="TextBox 6">
            <a:extLst>
              <a:ext uri="{FF2B5EF4-FFF2-40B4-BE49-F238E27FC236}">
                <a16:creationId xmlns:a16="http://schemas.microsoft.com/office/drawing/2014/main" id="{B6CB0872-B75D-320F-79A8-25C7DA27AE93}"/>
              </a:ext>
            </a:extLst>
          </p:cNvPr>
          <p:cNvSpPr txBox="1"/>
          <p:nvPr/>
        </p:nvSpPr>
        <p:spPr>
          <a:xfrm>
            <a:off x="737118" y="3429000"/>
            <a:ext cx="10303328" cy="2806987"/>
          </a:xfrm>
          <a:prstGeom prst="rect">
            <a:avLst/>
          </a:prstGeom>
          <a:noFill/>
        </p:spPr>
        <p:txBody>
          <a:bodyPr wrap="square">
            <a:spAutoFit/>
          </a:bodyPr>
          <a:lstStyle/>
          <a:p>
            <a:pPr algn="l" fontAlgn="base">
              <a:lnSpc>
                <a:spcPct val="150000"/>
              </a:lnSpc>
            </a:pPr>
            <a:r>
              <a:rPr lang="en-US" sz="2000" b="1" i="0" u="sng" dirty="0">
                <a:solidFill>
                  <a:srgbClr val="273239"/>
                </a:solidFill>
                <a:effectLst/>
                <a:latin typeface="Times New Roman" panose="02020603050405020304" pitchFamily="18" charset="0"/>
                <a:cs typeface="Times New Roman" panose="02020603050405020304" pitchFamily="18" charset="0"/>
              </a:rPr>
              <a:t>Advantages of CFB</a:t>
            </a:r>
            <a:endParaRPr lang="en-US" sz="2000" b="0" i="0" u="sng" dirty="0">
              <a:solidFill>
                <a:srgbClr val="273239"/>
              </a:solidFill>
              <a:effectLst/>
              <a:latin typeface="Times New Roman" panose="02020603050405020304" pitchFamily="18" charset="0"/>
              <a:cs typeface="Times New Roman" panose="02020603050405020304" pitchFamily="18" charset="0"/>
            </a:endParaRPr>
          </a:p>
          <a:p>
            <a:pPr algn="l" fontAlgn="base">
              <a:lnSpc>
                <a:spcPct val="150000"/>
              </a:lnSpc>
              <a:buFont typeface="Arial" panose="020B0604020202020204" pitchFamily="34" charset="0"/>
              <a:buChar char="•"/>
            </a:pPr>
            <a:r>
              <a:rPr lang="en-US" sz="2000" b="0" i="0" dirty="0">
                <a:solidFill>
                  <a:srgbClr val="273239"/>
                </a:solidFill>
                <a:effectLst/>
                <a:latin typeface="Times New Roman" panose="02020603050405020304" pitchFamily="18" charset="0"/>
                <a:cs typeface="Times New Roman" panose="02020603050405020304" pitchFamily="18" charset="0"/>
              </a:rPr>
              <a:t>Since, there is some data loss due to the use of shift register, thus it is difficult for applying cryptanalysis.</a:t>
            </a:r>
          </a:p>
          <a:p>
            <a:pPr algn="l" fontAlgn="base">
              <a:lnSpc>
                <a:spcPct val="150000"/>
              </a:lnSpc>
            </a:pPr>
            <a:r>
              <a:rPr lang="en-US" sz="2000" b="0" i="0" dirty="0">
                <a:solidFill>
                  <a:srgbClr val="273239"/>
                </a:solidFill>
                <a:effectLst/>
                <a:latin typeface="Times New Roman" panose="02020603050405020304" pitchFamily="18" charset="0"/>
                <a:cs typeface="Times New Roman" panose="02020603050405020304" pitchFamily="18" charset="0"/>
              </a:rPr>
              <a:t> </a:t>
            </a:r>
            <a:r>
              <a:rPr lang="en-US" sz="2000" b="1" i="0" u="sng" dirty="0">
                <a:solidFill>
                  <a:srgbClr val="273239"/>
                </a:solidFill>
                <a:effectLst/>
                <a:latin typeface="Times New Roman" panose="02020603050405020304" pitchFamily="18" charset="0"/>
                <a:cs typeface="Times New Roman" panose="02020603050405020304" pitchFamily="18" charset="0"/>
              </a:rPr>
              <a:t>Disadvantages of using CFB  </a:t>
            </a:r>
            <a:endParaRPr lang="en-US" sz="2000" b="0" i="0" u="sng" dirty="0">
              <a:solidFill>
                <a:srgbClr val="273239"/>
              </a:solidFill>
              <a:effectLst/>
              <a:latin typeface="Times New Roman" panose="02020603050405020304" pitchFamily="18" charset="0"/>
              <a:cs typeface="Times New Roman" panose="02020603050405020304" pitchFamily="18" charset="0"/>
            </a:endParaRPr>
          </a:p>
          <a:p>
            <a:pPr algn="l" fontAlgn="base">
              <a:lnSpc>
                <a:spcPct val="150000"/>
              </a:lnSpc>
              <a:buFont typeface="Arial" panose="020B0604020202020204" pitchFamily="34" charset="0"/>
              <a:buChar char="•"/>
            </a:pPr>
            <a:r>
              <a:rPr lang="en-US" sz="2000" b="0" i="0" dirty="0">
                <a:solidFill>
                  <a:srgbClr val="0D0D0D"/>
                </a:solidFill>
                <a:effectLst/>
                <a:latin typeface="Times New Roman" panose="02020603050405020304" pitchFamily="18" charset="0"/>
                <a:cs typeface="Times New Roman" panose="02020603050405020304" pitchFamily="18" charset="0"/>
              </a:rPr>
              <a:t>lacking block loss support and concurrent encryption, but allows loss-tolerant, parallelizable decryption.</a:t>
            </a:r>
            <a:r>
              <a:rPr lang="en-US" sz="2000" b="0" i="0" dirty="0">
                <a:solidFill>
                  <a:srgbClr val="273239"/>
                </a:solidFill>
                <a:effectLst/>
                <a:latin typeface="Times New Roman" panose="02020603050405020304" pitchFamily="18" charset="0"/>
                <a:cs typeface="Times New Roman" panose="02020603050405020304" pitchFamily="18" charset="0"/>
              </a:rPr>
              <a:t>.</a:t>
            </a:r>
          </a:p>
        </p:txBody>
      </p:sp>
      <p:sp>
        <p:nvSpPr>
          <p:cNvPr id="6" name="Date Placeholder 5">
            <a:extLst>
              <a:ext uri="{FF2B5EF4-FFF2-40B4-BE49-F238E27FC236}">
                <a16:creationId xmlns:a16="http://schemas.microsoft.com/office/drawing/2014/main" id="{DC883447-2030-D199-5254-DD67B0726C40}"/>
              </a:ext>
            </a:extLst>
          </p:cNvPr>
          <p:cNvSpPr>
            <a:spLocks noGrp="1"/>
          </p:cNvSpPr>
          <p:nvPr>
            <p:ph type="dt" sz="half" idx="10"/>
          </p:nvPr>
        </p:nvSpPr>
        <p:spPr/>
        <p:txBody>
          <a:bodyPr/>
          <a:lstStyle/>
          <a:p>
            <a:fld id="{87792CDF-F675-46C9-8B48-85576E038D1B}" type="datetime1">
              <a:rPr lang="en-IN" smtClean="0"/>
              <a:t>26-05-2024</a:t>
            </a:fld>
            <a:endParaRPr lang="en-IN"/>
          </a:p>
        </p:txBody>
      </p:sp>
      <p:sp>
        <p:nvSpPr>
          <p:cNvPr id="2" name="Slide Number Placeholder 1">
            <a:extLst>
              <a:ext uri="{FF2B5EF4-FFF2-40B4-BE49-F238E27FC236}">
                <a16:creationId xmlns:a16="http://schemas.microsoft.com/office/drawing/2014/main" id="{16CF427D-D741-EB93-821B-980B2DFB577E}"/>
              </a:ext>
            </a:extLst>
          </p:cNvPr>
          <p:cNvSpPr>
            <a:spLocks noGrp="1"/>
          </p:cNvSpPr>
          <p:nvPr>
            <p:ph type="sldNum" sz="quarter" idx="12"/>
          </p:nvPr>
        </p:nvSpPr>
        <p:spPr/>
        <p:txBody>
          <a:bodyPr/>
          <a:lstStyle/>
          <a:p>
            <a:fld id="{61E3BFED-9F84-4D5F-B4E4-248DC167C07C}" type="slidenum">
              <a:rPr lang="en-IN" smtClean="0"/>
              <a:t>50</a:t>
            </a:fld>
            <a:endParaRPr lang="en-IN"/>
          </a:p>
        </p:txBody>
      </p:sp>
      <p:sp>
        <p:nvSpPr>
          <p:cNvPr id="4" name="TextBox 3">
            <a:extLst>
              <a:ext uri="{FF2B5EF4-FFF2-40B4-BE49-F238E27FC236}">
                <a16:creationId xmlns:a16="http://schemas.microsoft.com/office/drawing/2014/main" id="{EBFFB6D7-B1A6-D77E-787C-32AAC6A5DBDC}"/>
              </a:ext>
            </a:extLst>
          </p:cNvPr>
          <p:cNvSpPr txBox="1"/>
          <p:nvPr/>
        </p:nvSpPr>
        <p:spPr>
          <a:xfrm>
            <a:off x="838200" y="701155"/>
            <a:ext cx="1617751" cy="400110"/>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MODULE 5:</a:t>
            </a:r>
          </a:p>
        </p:txBody>
      </p:sp>
    </p:spTree>
    <p:extLst>
      <p:ext uri="{BB962C8B-B14F-4D97-AF65-F5344CB8AC3E}">
        <p14:creationId xmlns:p14="http://schemas.microsoft.com/office/powerpoint/2010/main" val="40337976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4FB411-1496-0A66-D6C4-721B5AF4CB17}"/>
              </a:ext>
            </a:extLst>
          </p:cNvPr>
          <p:cNvSpPr>
            <a:spLocks noGrp="1"/>
          </p:cNvSpPr>
          <p:nvPr>
            <p:ph type="dt" sz="half" idx="10"/>
          </p:nvPr>
        </p:nvSpPr>
        <p:spPr/>
        <p:txBody>
          <a:bodyPr/>
          <a:lstStyle/>
          <a:p>
            <a:fld id="{119AE503-380C-4B4F-B1BA-23500E78C6B3}" type="datetime1">
              <a:rPr lang="en-IN" smtClean="0"/>
              <a:t>26-05-2024</a:t>
            </a:fld>
            <a:endParaRPr lang="en-IN"/>
          </a:p>
        </p:txBody>
      </p:sp>
      <p:sp>
        <p:nvSpPr>
          <p:cNvPr id="4" name="Slide Number Placeholder 3">
            <a:extLst>
              <a:ext uri="{FF2B5EF4-FFF2-40B4-BE49-F238E27FC236}">
                <a16:creationId xmlns:a16="http://schemas.microsoft.com/office/drawing/2014/main" id="{130E3051-6AA9-1D1D-F199-FA07A5343FCE}"/>
              </a:ext>
            </a:extLst>
          </p:cNvPr>
          <p:cNvSpPr>
            <a:spLocks noGrp="1"/>
          </p:cNvSpPr>
          <p:nvPr>
            <p:ph type="sldNum" sz="quarter" idx="12"/>
          </p:nvPr>
        </p:nvSpPr>
        <p:spPr/>
        <p:txBody>
          <a:bodyPr/>
          <a:lstStyle/>
          <a:p>
            <a:fld id="{61E3BFED-9F84-4D5F-B4E4-248DC167C07C}" type="slidenum">
              <a:rPr lang="en-IN" smtClean="0"/>
              <a:t>51</a:t>
            </a:fld>
            <a:endParaRPr lang="en-IN"/>
          </a:p>
        </p:txBody>
      </p:sp>
      <p:pic>
        <p:nvPicPr>
          <p:cNvPr id="1026" name="Picture 2">
            <a:extLst>
              <a:ext uri="{FF2B5EF4-FFF2-40B4-BE49-F238E27FC236}">
                <a16:creationId xmlns:a16="http://schemas.microsoft.com/office/drawing/2014/main" id="{17CFC5A4-D745-9807-F50F-2935A7BF73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493" r="7760"/>
          <a:stretch/>
        </p:blipFill>
        <p:spPr bwMode="auto">
          <a:xfrm>
            <a:off x="-2064775" y="1965081"/>
            <a:ext cx="13831127" cy="412422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04B1512-95E5-338B-F01F-D31871C88EE3}"/>
              </a:ext>
            </a:extLst>
          </p:cNvPr>
          <p:cNvSpPr txBox="1"/>
          <p:nvPr/>
        </p:nvSpPr>
        <p:spPr>
          <a:xfrm>
            <a:off x="1853906" y="772584"/>
            <a:ext cx="8215855"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    </a:t>
            </a:r>
            <a:r>
              <a:rPr lang="en-US" sz="2800" b="1" dirty="0">
                <a:solidFill>
                  <a:srgbClr val="FF0000"/>
                </a:solidFill>
                <a:latin typeface="Times New Roman" panose="02020603050405020304" pitchFamily="18" charset="0"/>
                <a:cs typeface="Times New Roman" panose="02020603050405020304" pitchFamily="18" charset="0"/>
              </a:rPr>
              <a:t>Block Diagram For Cipher  Feedback  Mode </a:t>
            </a:r>
            <a:endParaRPr lang="en-IN" sz="2800" b="1" dirty="0">
              <a:solidFill>
                <a:srgbClr val="FF0000"/>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C4632B1D-A53A-3812-73FF-A050E70AAE30}"/>
              </a:ext>
            </a:extLst>
          </p:cNvPr>
          <p:cNvSpPr txBox="1"/>
          <p:nvPr/>
        </p:nvSpPr>
        <p:spPr>
          <a:xfrm>
            <a:off x="2544097" y="2482645"/>
            <a:ext cx="1037303" cy="369332"/>
          </a:xfrm>
          <a:prstGeom prst="rect">
            <a:avLst/>
          </a:prstGeom>
          <a:noFill/>
        </p:spPr>
        <p:txBody>
          <a:bodyPr wrap="square" rtlCol="0">
            <a:spAutoFit/>
          </a:bodyPr>
          <a:lstStyle/>
          <a:p>
            <a:r>
              <a:rPr lang="en-US" dirty="0"/>
              <a:t>    IV</a:t>
            </a:r>
            <a:endParaRPr lang="en-IN" dirty="0"/>
          </a:p>
        </p:txBody>
      </p:sp>
      <p:sp>
        <p:nvSpPr>
          <p:cNvPr id="11" name="TextBox 10">
            <a:extLst>
              <a:ext uri="{FF2B5EF4-FFF2-40B4-BE49-F238E27FC236}">
                <a16:creationId xmlns:a16="http://schemas.microsoft.com/office/drawing/2014/main" id="{B36683B7-593C-0AAE-55F8-2DE5AF1DB44F}"/>
              </a:ext>
            </a:extLst>
          </p:cNvPr>
          <p:cNvSpPr txBox="1"/>
          <p:nvPr/>
        </p:nvSpPr>
        <p:spPr>
          <a:xfrm>
            <a:off x="1654277" y="3207676"/>
            <a:ext cx="1111045" cy="369332"/>
          </a:xfrm>
          <a:prstGeom prst="rect">
            <a:avLst/>
          </a:prstGeom>
          <a:noFill/>
        </p:spPr>
        <p:txBody>
          <a:bodyPr wrap="square" rtlCol="0">
            <a:spAutoFit/>
          </a:bodyPr>
          <a:lstStyle/>
          <a:p>
            <a:r>
              <a:rPr lang="en-US" dirty="0"/>
              <a:t>   K</a:t>
            </a:r>
            <a:endParaRPr lang="en-IN" dirty="0"/>
          </a:p>
        </p:txBody>
      </p:sp>
      <p:sp>
        <p:nvSpPr>
          <p:cNvPr id="12" name="TextBox 11">
            <a:extLst>
              <a:ext uri="{FF2B5EF4-FFF2-40B4-BE49-F238E27FC236}">
                <a16:creationId xmlns:a16="http://schemas.microsoft.com/office/drawing/2014/main" id="{E3DCFB14-653D-C245-B7FA-F547C0A6ACCC}"/>
              </a:ext>
            </a:extLst>
          </p:cNvPr>
          <p:cNvSpPr txBox="1"/>
          <p:nvPr/>
        </p:nvSpPr>
        <p:spPr>
          <a:xfrm>
            <a:off x="2544097" y="3286377"/>
            <a:ext cx="1192161" cy="307777"/>
          </a:xfrm>
          <a:prstGeom prst="rect">
            <a:avLst/>
          </a:prstGeom>
          <a:noFill/>
        </p:spPr>
        <p:txBody>
          <a:bodyPr wrap="square" rtlCol="0">
            <a:spAutoFit/>
          </a:bodyPr>
          <a:lstStyle/>
          <a:p>
            <a:r>
              <a:rPr lang="en-US" sz="1400" dirty="0"/>
              <a:t>Encryption</a:t>
            </a:r>
            <a:endParaRPr lang="en-IN" sz="1400" dirty="0"/>
          </a:p>
        </p:txBody>
      </p:sp>
      <p:sp>
        <p:nvSpPr>
          <p:cNvPr id="13" name="TextBox 12">
            <a:extLst>
              <a:ext uri="{FF2B5EF4-FFF2-40B4-BE49-F238E27FC236}">
                <a16:creationId xmlns:a16="http://schemas.microsoft.com/office/drawing/2014/main" id="{1D33E945-217F-A26A-7385-FB457AA6B83B}"/>
              </a:ext>
            </a:extLst>
          </p:cNvPr>
          <p:cNvSpPr txBox="1"/>
          <p:nvPr/>
        </p:nvSpPr>
        <p:spPr>
          <a:xfrm>
            <a:off x="2512141" y="4111646"/>
            <a:ext cx="506362" cy="523220"/>
          </a:xfrm>
          <a:prstGeom prst="rect">
            <a:avLst/>
          </a:prstGeom>
          <a:noFill/>
        </p:spPr>
        <p:txBody>
          <a:bodyPr wrap="square" rtlCol="0">
            <a:spAutoFit/>
          </a:bodyPr>
          <a:lstStyle/>
          <a:p>
            <a:r>
              <a:rPr lang="en-US" sz="1400" dirty="0"/>
              <a:t>  s    bits</a:t>
            </a:r>
            <a:endParaRPr lang="en-IN" sz="1400" dirty="0"/>
          </a:p>
        </p:txBody>
      </p:sp>
      <p:sp>
        <p:nvSpPr>
          <p:cNvPr id="15" name="TextBox 14">
            <a:extLst>
              <a:ext uri="{FF2B5EF4-FFF2-40B4-BE49-F238E27FC236}">
                <a16:creationId xmlns:a16="http://schemas.microsoft.com/office/drawing/2014/main" id="{6629484C-373B-C908-9D8A-03E514CC447A}"/>
              </a:ext>
            </a:extLst>
          </p:cNvPr>
          <p:cNvSpPr txBox="1"/>
          <p:nvPr/>
        </p:nvSpPr>
        <p:spPr>
          <a:xfrm>
            <a:off x="3062748" y="4142423"/>
            <a:ext cx="625389" cy="461665"/>
          </a:xfrm>
          <a:prstGeom prst="rect">
            <a:avLst/>
          </a:prstGeom>
          <a:noFill/>
        </p:spPr>
        <p:txBody>
          <a:bodyPr wrap="square" rtlCol="0">
            <a:spAutoFit/>
          </a:bodyPr>
          <a:lstStyle/>
          <a:p>
            <a:r>
              <a:rPr lang="en-US" sz="1200" dirty="0"/>
              <a:t>b-s bits</a:t>
            </a:r>
            <a:endParaRPr lang="en-IN" sz="1200" dirty="0"/>
          </a:p>
        </p:txBody>
      </p:sp>
      <p:sp>
        <p:nvSpPr>
          <p:cNvPr id="16" name="TextBox 15">
            <a:extLst>
              <a:ext uri="{FF2B5EF4-FFF2-40B4-BE49-F238E27FC236}">
                <a16:creationId xmlns:a16="http://schemas.microsoft.com/office/drawing/2014/main" id="{EFD9D938-2C33-CDAC-F887-73738D7ED782}"/>
              </a:ext>
            </a:extLst>
          </p:cNvPr>
          <p:cNvSpPr txBox="1"/>
          <p:nvPr/>
        </p:nvSpPr>
        <p:spPr>
          <a:xfrm>
            <a:off x="3561026" y="4963322"/>
            <a:ext cx="489864" cy="369332"/>
          </a:xfrm>
          <a:prstGeom prst="rect">
            <a:avLst/>
          </a:prstGeom>
          <a:noFill/>
        </p:spPr>
        <p:txBody>
          <a:bodyPr wrap="square" rtlCol="0">
            <a:spAutoFit/>
          </a:bodyPr>
          <a:lstStyle/>
          <a:p>
            <a:r>
              <a:rPr lang="en-US" dirty="0"/>
              <a:t>C1</a:t>
            </a:r>
            <a:endParaRPr lang="en-IN" dirty="0"/>
          </a:p>
        </p:txBody>
      </p:sp>
      <p:sp>
        <p:nvSpPr>
          <p:cNvPr id="17" name="TextBox 16">
            <a:extLst>
              <a:ext uri="{FF2B5EF4-FFF2-40B4-BE49-F238E27FC236}">
                <a16:creationId xmlns:a16="http://schemas.microsoft.com/office/drawing/2014/main" id="{A060580C-0271-BF1E-40F6-005AD085921B}"/>
              </a:ext>
            </a:extLst>
          </p:cNvPr>
          <p:cNvSpPr txBox="1"/>
          <p:nvPr/>
        </p:nvSpPr>
        <p:spPr>
          <a:xfrm>
            <a:off x="2396612" y="5595387"/>
            <a:ext cx="616974" cy="369332"/>
          </a:xfrm>
          <a:prstGeom prst="rect">
            <a:avLst/>
          </a:prstGeom>
          <a:noFill/>
        </p:spPr>
        <p:txBody>
          <a:bodyPr wrap="square" rtlCol="0">
            <a:spAutoFit/>
          </a:bodyPr>
          <a:lstStyle/>
          <a:p>
            <a:r>
              <a:rPr lang="en-US" dirty="0"/>
              <a:t>P1</a:t>
            </a:r>
            <a:endParaRPr lang="en-IN" dirty="0"/>
          </a:p>
        </p:txBody>
      </p:sp>
      <p:sp>
        <p:nvSpPr>
          <p:cNvPr id="18" name="TextBox 17">
            <a:extLst>
              <a:ext uri="{FF2B5EF4-FFF2-40B4-BE49-F238E27FC236}">
                <a16:creationId xmlns:a16="http://schemas.microsoft.com/office/drawing/2014/main" id="{48FB28DD-FA5D-4D08-63D2-6DA08EA46152}"/>
              </a:ext>
            </a:extLst>
          </p:cNvPr>
          <p:cNvSpPr txBox="1"/>
          <p:nvPr/>
        </p:nvSpPr>
        <p:spPr>
          <a:xfrm>
            <a:off x="4850789" y="2452727"/>
            <a:ext cx="1111045" cy="461665"/>
          </a:xfrm>
          <a:prstGeom prst="rect">
            <a:avLst/>
          </a:prstGeom>
          <a:noFill/>
        </p:spPr>
        <p:txBody>
          <a:bodyPr wrap="square" rtlCol="0">
            <a:spAutoFit/>
          </a:bodyPr>
          <a:lstStyle/>
          <a:p>
            <a:r>
              <a:rPr lang="en-US" sz="1200" dirty="0"/>
              <a:t>Shift register </a:t>
            </a:r>
          </a:p>
          <a:p>
            <a:r>
              <a:rPr lang="en-US" sz="1200" dirty="0"/>
              <a:t>b-s bits    s bits</a:t>
            </a:r>
            <a:endParaRPr lang="en-IN" sz="1200" dirty="0"/>
          </a:p>
        </p:txBody>
      </p:sp>
      <p:sp>
        <p:nvSpPr>
          <p:cNvPr id="19" name="TextBox 18">
            <a:extLst>
              <a:ext uri="{FF2B5EF4-FFF2-40B4-BE49-F238E27FC236}">
                <a16:creationId xmlns:a16="http://schemas.microsoft.com/office/drawing/2014/main" id="{D6B15657-FF62-7E26-C3FD-5C328C1ABC17}"/>
              </a:ext>
            </a:extLst>
          </p:cNvPr>
          <p:cNvSpPr txBox="1"/>
          <p:nvPr/>
        </p:nvSpPr>
        <p:spPr>
          <a:xfrm>
            <a:off x="4285122" y="3166950"/>
            <a:ext cx="681911" cy="369332"/>
          </a:xfrm>
          <a:prstGeom prst="rect">
            <a:avLst/>
          </a:prstGeom>
          <a:noFill/>
        </p:spPr>
        <p:txBody>
          <a:bodyPr wrap="square" rtlCol="0">
            <a:spAutoFit/>
          </a:bodyPr>
          <a:lstStyle/>
          <a:p>
            <a:r>
              <a:rPr lang="en-US" dirty="0"/>
              <a:t>K</a:t>
            </a:r>
            <a:endParaRPr lang="en-IN" dirty="0"/>
          </a:p>
        </p:txBody>
      </p:sp>
      <p:sp>
        <p:nvSpPr>
          <p:cNvPr id="20" name="TextBox 19">
            <a:extLst>
              <a:ext uri="{FF2B5EF4-FFF2-40B4-BE49-F238E27FC236}">
                <a16:creationId xmlns:a16="http://schemas.microsoft.com/office/drawing/2014/main" id="{45B4D2C4-D2A2-2D31-8F35-0FCF665A9C2F}"/>
              </a:ext>
            </a:extLst>
          </p:cNvPr>
          <p:cNvSpPr txBox="1"/>
          <p:nvPr/>
        </p:nvSpPr>
        <p:spPr>
          <a:xfrm>
            <a:off x="4808130" y="3250805"/>
            <a:ext cx="1196362" cy="307777"/>
          </a:xfrm>
          <a:prstGeom prst="rect">
            <a:avLst/>
          </a:prstGeom>
          <a:noFill/>
        </p:spPr>
        <p:txBody>
          <a:bodyPr wrap="square" rtlCol="0">
            <a:spAutoFit/>
          </a:bodyPr>
          <a:lstStyle/>
          <a:p>
            <a:r>
              <a:rPr lang="en-US" sz="1400" dirty="0"/>
              <a:t>Encryption</a:t>
            </a:r>
            <a:endParaRPr lang="en-IN" sz="1400" dirty="0"/>
          </a:p>
        </p:txBody>
      </p:sp>
      <p:sp>
        <p:nvSpPr>
          <p:cNvPr id="22" name="TextBox 21">
            <a:extLst>
              <a:ext uri="{FF2B5EF4-FFF2-40B4-BE49-F238E27FC236}">
                <a16:creationId xmlns:a16="http://schemas.microsoft.com/office/drawing/2014/main" id="{841A79BD-B7E3-427B-7CD5-C14993A996AA}"/>
              </a:ext>
            </a:extLst>
          </p:cNvPr>
          <p:cNvSpPr txBox="1"/>
          <p:nvPr/>
        </p:nvSpPr>
        <p:spPr>
          <a:xfrm>
            <a:off x="4854164" y="4108895"/>
            <a:ext cx="681911" cy="461665"/>
          </a:xfrm>
          <a:prstGeom prst="rect">
            <a:avLst/>
          </a:prstGeom>
          <a:noFill/>
        </p:spPr>
        <p:txBody>
          <a:bodyPr wrap="square" rtlCol="0">
            <a:spAutoFit/>
          </a:bodyPr>
          <a:lstStyle/>
          <a:p>
            <a:r>
              <a:rPr lang="en-US" sz="1200" dirty="0"/>
              <a:t>s</a:t>
            </a:r>
          </a:p>
          <a:p>
            <a:r>
              <a:rPr lang="en-US" sz="1200" dirty="0"/>
              <a:t>bits</a:t>
            </a:r>
            <a:endParaRPr lang="en-IN" sz="1200" dirty="0"/>
          </a:p>
        </p:txBody>
      </p:sp>
      <p:sp>
        <p:nvSpPr>
          <p:cNvPr id="23" name="TextBox 22">
            <a:extLst>
              <a:ext uri="{FF2B5EF4-FFF2-40B4-BE49-F238E27FC236}">
                <a16:creationId xmlns:a16="http://schemas.microsoft.com/office/drawing/2014/main" id="{37885F09-9ED5-1420-B678-1D1F522E6D0F}"/>
              </a:ext>
            </a:extLst>
          </p:cNvPr>
          <p:cNvSpPr txBox="1"/>
          <p:nvPr/>
        </p:nvSpPr>
        <p:spPr>
          <a:xfrm>
            <a:off x="5503607" y="4121940"/>
            <a:ext cx="545690" cy="461665"/>
          </a:xfrm>
          <a:prstGeom prst="rect">
            <a:avLst/>
          </a:prstGeom>
          <a:noFill/>
        </p:spPr>
        <p:txBody>
          <a:bodyPr wrap="square" rtlCol="0">
            <a:spAutoFit/>
          </a:bodyPr>
          <a:lstStyle/>
          <a:p>
            <a:r>
              <a:rPr lang="en-US" sz="1200" dirty="0"/>
              <a:t>b-s bits</a:t>
            </a:r>
            <a:endParaRPr lang="en-IN" sz="1200" dirty="0"/>
          </a:p>
        </p:txBody>
      </p:sp>
      <p:sp>
        <p:nvSpPr>
          <p:cNvPr id="24" name="TextBox 23">
            <a:extLst>
              <a:ext uri="{FF2B5EF4-FFF2-40B4-BE49-F238E27FC236}">
                <a16:creationId xmlns:a16="http://schemas.microsoft.com/office/drawing/2014/main" id="{CE3A1A1D-873F-7294-9BB4-8955E84328A5}"/>
              </a:ext>
            </a:extLst>
          </p:cNvPr>
          <p:cNvSpPr txBox="1"/>
          <p:nvPr/>
        </p:nvSpPr>
        <p:spPr>
          <a:xfrm>
            <a:off x="5932337" y="4865139"/>
            <a:ext cx="545690" cy="369332"/>
          </a:xfrm>
          <a:prstGeom prst="rect">
            <a:avLst/>
          </a:prstGeom>
          <a:noFill/>
        </p:spPr>
        <p:txBody>
          <a:bodyPr wrap="square" rtlCol="0">
            <a:spAutoFit/>
          </a:bodyPr>
          <a:lstStyle/>
          <a:p>
            <a:r>
              <a:rPr lang="en-US" dirty="0"/>
              <a:t>C2</a:t>
            </a:r>
            <a:endParaRPr lang="en-IN" dirty="0"/>
          </a:p>
        </p:txBody>
      </p:sp>
      <p:sp>
        <p:nvSpPr>
          <p:cNvPr id="25" name="TextBox 24">
            <a:extLst>
              <a:ext uri="{FF2B5EF4-FFF2-40B4-BE49-F238E27FC236}">
                <a16:creationId xmlns:a16="http://schemas.microsoft.com/office/drawing/2014/main" id="{42EFF931-85D2-E55A-AAC0-3E8A78623B5A}"/>
              </a:ext>
            </a:extLst>
          </p:cNvPr>
          <p:cNvSpPr txBox="1"/>
          <p:nvPr/>
        </p:nvSpPr>
        <p:spPr>
          <a:xfrm>
            <a:off x="4850789" y="5589125"/>
            <a:ext cx="489864" cy="369332"/>
          </a:xfrm>
          <a:prstGeom prst="rect">
            <a:avLst/>
          </a:prstGeom>
          <a:noFill/>
        </p:spPr>
        <p:txBody>
          <a:bodyPr wrap="square" rtlCol="0">
            <a:spAutoFit/>
          </a:bodyPr>
          <a:lstStyle/>
          <a:p>
            <a:r>
              <a:rPr lang="en-US" dirty="0"/>
              <a:t>P2</a:t>
            </a:r>
            <a:endParaRPr lang="en-IN" dirty="0"/>
          </a:p>
        </p:txBody>
      </p:sp>
      <p:sp>
        <p:nvSpPr>
          <p:cNvPr id="27" name="TextBox 26">
            <a:extLst>
              <a:ext uri="{FF2B5EF4-FFF2-40B4-BE49-F238E27FC236}">
                <a16:creationId xmlns:a16="http://schemas.microsoft.com/office/drawing/2014/main" id="{36DCC5E6-FBE4-7DBB-E0CE-4E2A80C01C74}"/>
              </a:ext>
            </a:extLst>
          </p:cNvPr>
          <p:cNvSpPr txBox="1"/>
          <p:nvPr/>
        </p:nvSpPr>
        <p:spPr>
          <a:xfrm>
            <a:off x="6345361" y="2838344"/>
            <a:ext cx="914400" cy="369332"/>
          </a:xfrm>
          <a:prstGeom prst="rect">
            <a:avLst/>
          </a:prstGeom>
          <a:noFill/>
        </p:spPr>
        <p:txBody>
          <a:bodyPr wrap="square" rtlCol="0">
            <a:spAutoFit/>
          </a:bodyPr>
          <a:lstStyle/>
          <a:p>
            <a:r>
              <a:rPr lang="en-US" dirty="0"/>
              <a:t>……..</a:t>
            </a:r>
            <a:endParaRPr lang="en-IN" dirty="0"/>
          </a:p>
        </p:txBody>
      </p:sp>
      <p:sp>
        <p:nvSpPr>
          <p:cNvPr id="29" name="TextBox 28">
            <a:extLst>
              <a:ext uri="{FF2B5EF4-FFF2-40B4-BE49-F238E27FC236}">
                <a16:creationId xmlns:a16="http://schemas.microsoft.com/office/drawing/2014/main" id="{29C29255-5F53-DF9A-93DB-6F9FDF19CD6F}"/>
              </a:ext>
            </a:extLst>
          </p:cNvPr>
          <p:cNvSpPr txBox="1"/>
          <p:nvPr/>
        </p:nvSpPr>
        <p:spPr>
          <a:xfrm>
            <a:off x="6345361" y="4113360"/>
            <a:ext cx="914400" cy="369332"/>
          </a:xfrm>
          <a:prstGeom prst="rect">
            <a:avLst/>
          </a:prstGeom>
          <a:noFill/>
        </p:spPr>
        <p:txBody>
          <a:bodyPr wrap="square" rtlCol="0">
            <a:spAutoFit/>
          </a:bodyPr>
          <a:lstStyle/>
          <a:p>
            <a:r>
              <a:rPr lang="en-US" dirty="0"/>
              <a:t>…….</a:t>
            </a:r>
            <a:endParaRPr lang="en-IN" dirty="0"/>
          </a:p>
        </p:txBody>
      </p:sp>
      <p:sp>
        <p:nvSpPr>
          <p:cNvPr id="30" name="TextBox 29">
            <a:extLst>
              <a:ext uri="{FF2B5EF4-FFF2-40B4-BE49-F238E27FC236}">
                <a16:creationId xmlns:a16="http://schemas.microsoft.com/office/drawing/2014/main" id="{F6862BBA-44CB-2531-5C6A-EBB99AF2B449}"/>
              </a:ext>
            </a:extLst>
          </p:cNvPr>
          <p:cNvSpPr txBox="1"/>
          <p:nvPr/>
        </p:nvSpPr>
        <p:spPr>
          <a:xfrm>
            <a:off x="7497323" y="2414885"/>
            <a:ext cx="1000476" cy="461665"/>
          </a:xfrm>
          <a:prstGeom prst="rect">
            <a:avLst/>
          </a:prstGeom>
          <a:noFill/>
        </p:spPr>
        <p:txBody>
          <a:bodyPr wrap="square" rtlCol="0">
            <a:spAutoFit/>
          </a:bodyPr>
          <a:lstStyle/>
          <a:p>
            <a:r>
              <a:rPr lang="en-US" sz="1200" dirty="0"/>
              <a:t>Shift register </a:t>
            </a:r>
          </a:p>
          <a:p>
            <a:r>
              <a:rPr lang="en-US" sz="1200" dirty="0"/>
              <a:t>b-s bits s bits</a:t>
            </a:r>
            <a:endParaRPr lang="en-IN" sz="1200" dirty="0"/>
          </a:p>
        </p:txBody>
      </p:sp>
      <p:sp>
        <p:nvSpPr>
          <p:cNvPr id="31" name="TextBox 30">
            <a:extLst>
              <a:ext uri="{FF2B5EF4-FFF2-40B4-BE49-F238E27FC236}">
                <a16:creationId xmlns:a16="http://schemas.microsoft.com/office/drawing/2014/main" id="{47D82D2B-42DC-F064-CEB6-90B23242A360}"/>
              </a:ext>
            </a:extLst>
          </p:cNvPr>
          <p:cNvSpPr txBox="1"/>
          <p:nvPr/>
        </p:nvSpPr>
        <p:spPr>
          <a:xfrm>
            <a:off x="7504696" y="3250805"/>
            <a:ext cx="1105903" cy="307777"/>
          </a:xfrm>
          <a:prstGeom prst="rect">
            <a:avLst/>
          </a:prstGeom>
          <a:noFill/>
        </p:spPr>
        <p:txBody>
          <a:bodyPr wrap="square" rtlCol="0">
            <a:spAutoFit/>
          </a:bodyPr>
          <a:lstStyle/>
          <a:p>
            <a:r>
              <a:rPr lang="en-US" sz="1400" dirty="0"/>
              <a:t>Encryption</a:t>
            </a:r>
            <a:endParaRPr lang="en-IN" sz="1400" dirty="0"/>
          </a:p>
        </p:txBody>
      </p:sp>
      <p:sp>
        <p:nvSpPr>
          <p:cNvPr id="32" name="TextBox 31">
            <a:extLst>
              <a:ext uri="{FF2B5EF4-FFF2-40B4-BE49-F238E27FC236}">
                <a16:creationId xmlns:a16="http://schemas.microsoft.com/office/drawing/2014/main" id="{3E6B0847-EBBA-5CF2-B25F-C323F9425373}"/>
              </a:ext>
            </a:extLst>
          </p:cNvPr>
          <p:cNvSpPr txBox="1"/>
          <p:nvPr/>
        </p:nvSpPr>
        <p:spPr>
          <a:xfrm>
            <a:off x="6995093" y="3164489"/>
            <a:ext cx="914400" cy="369332"/>
          </a:xfrm>
          <a:prstGeom prst="rect">
            <a:avLst/>
          </a:prstGeom>
          <a:noFill/>
        </p:spPr>
        <p:txBody>
          <a:bodyPr wrap="square" rtlCol="0">
            <a:spAutoFit/>
          </a:bodyPr>
          <a:lstStyle/>
          <a:p>
            <a:r>
              <a:rPr lang="en-US" dirty="0"/>
              <a:t>K</a:t>
            </a:r>
            <a:endParaRPr lang="en-IN" dirty="0"/>
          </a:p>
        </p:txBody>
      </p:sp>
      <p:sp>
        <p:nvSpPr>
          <p:cNvPr id="36" name="TextBox 35">
            <a:extLst>
              <a:ext uri="{FF2B5EF4-FFF2-40B4-BE49-F238E27FC236}">
                <a16:creationId xmlns:a16="http://schemas.microsoft.com/office/drawing/2014/main" id="{1F00052C-55AB-29BA-67D4-A6CA196F94D8}"/>
              </a:ext>
            </a:extLst>
          </p:cNvPr>
          <p:cNvSpPr txBox="1"/>
          <p:nvPr/>
        </p:nvSpPr>
        <p:spPr>
          <a:xfrm>
            <a:off x="7412394" y="4108895"/>
            <a:ext cx="810868" cy="461665"/>
          </a:xfrm>
          <a:prstGeom prst="rect">
            <a:avLst/>
          </a:prstGeom>
          <a:noFill/>
        </p:spPr>
        <p:txBody>
          <a:bodyPr wrap="square" rtlCol="0">
            <a:spAutoFit/>
          </a:bodyPr>
          <a:lstStyle/>
          <a:p>
            <a:r>
              <a:rPr lang="en-US" sz="1200" dirty="0"/>
              <a:t>  s</a:t>
            </a:r>
          </a:p>
          <a:p>
            <a:r>
              <a:rPr lang="en-US" sz="1200" dirty="0"/>
              <a:t>bits</a:t>
            </a:r>
            <a:endParaRPr lang="en-IN" sz="1200" dirty="0"/>
          </a:p>
        </p:txBody>
      </p:sp>
      <p:sp>
        <p:nvSpPr>
          <p:cNvPr id="38" name="TextBox 37">
            <a:extLst>
              <a:ext uri="{FF2B5EF4-FFF2-40B4-BE49-F238E27FC236}">
                <a16:creationId xmlns:a16="http://schemas.microsoft.com/office/drawing/2014/main" id="{36E9E72D-148C-FCB3-87B5-1B2F485A011B}"/>
              </a:ext>
            </a:extLst>
          </p:cNvPr>
          <p:cNvSpPr txBox="1"/>
          <p:nvPr/>
        </p:nvSpPr>
        <p:spPr>
          <a:xfrm>
            <a:off x="8069047" y="4144864"/>
            <a:ext cx="428752" cy="461665"/>
          </a:xfrm>
          <a:prstGeom prst="rect">
            <a:avLst/>
          </a:prstGeom>
          <a:noFill/>
        </p:spPr>
        <p:txBody>
          <a:bodyPr wrap="square" rtlCol="0">
            <a:spAutoFit/>
          </a:bodyPr>
          <a:lstStyle/>
          <a:p>
            <a:r>
              <a:rPr lang="en-US" sz="1200" dirty="0"/>
              <a:t>b-s</a:t>
            </a:r>
          </a:p>
          <a:p>
            <a:r>
              <a:rPr lang="en-US" sz="1200" dirty="0"/>
              <a:t>bits</a:t>
            </a:r>
            <a:endParaRPr lang="en-IN" sz="1200" dirty="0"/>
          </a:p>
        </p:txBody>
      </p:sp>
      <p:sp>
        <p:nvSpPr>
          <p:cNvPr id="39" name="TextBox 38">
            <a:extLst>
              <a:ext uri="{FF2B5EF4-FFF2-40B4-BE49-F238E27FC236}">
                <a16:creationId xmlns:a16="http://schemas.microsoft.com/office/drawing/2014/main" id="{2051EC45-8F27-D3DA-CE2D-BE7B3E1236CD}"/>
              </a:ext>
            </a:extLst>
          </p:cNvPr>
          <p:cNvSpPr txBox="1"/>
          <p:nvPr/>
        </p:nvSpPr>
        <p:spPr>
          <a:xfrm>
            <a:off x="8741254" y="4865139"/>
            <a:ext cx="580346" cy="369332"/>
          </a:xfrm>
          <a:prstGeom prst="rect">
            <a:avLst/>
          </a:prstGeom>
          <a:noFill/>
        </p:spPr>
        <p:txBody>
          <a:bodyPr wrap="square" rtlCol="0">
            <a:spAutoFit/>
          </a:bodyPr>
          <a:lstStyle/>
          <a:p>
            <a:r>
              <a:rPr lang="en-US" dirty="0"/>
              <a:t>Cn</a:t>
            </a:r>
            <a:endParaRPr lang="en-IN" dirty="0"/>
          </a:p>
        </p:txBody>
      </p:sp>
      <p:sp>
        <p:nvSpPr>
          <p:cNvPr id="40" name="TextBox 39">
            <a:extLst>
              <a:ext uri="{FF2B5EF4-FFF2-40B4-BE49-F238E27FC236}">
                <a16:creationId xmlns:a16="http://schemas.microsoft.com/office/drawing/2014/main" id="{6AE944B3-A944-AD87-63AD-E815D836EF4D}"/>
              </a:ext>
            </a:extLst>
          </p:cNvPr>
          <p:cNvSpPr txBox="1"/>
          <p:nvPr/>
        </p:nvSpPr>
        <p:spPr>
          <a:xfrm>
            <a:off x="7412394" y="5524886"/>
            <a:ext cx="914400" cy="369332"/>
          </a:xfrm>
          <a:prstGeom prst="rect">
            <a:avLst/>
          </a:prstGeom>
          <a:noFill/>
        </p:spPr>
        <p:txBody>
          <a:bodyPr wrap="square" rtlCol="0">
            <a:spAutoFit/>
          </a:bodyPr>
          <a:lstStyle/>
          <a:p>
            <a:r>
              <a:rPr lang="en-US" dirty="0" err="1"/>
              <a:t>Pn</a:t>
            </a:r>
            <a:endParaRPr lang="en-IN" dirty="0"/>
          </a:p>
        </p:txBody>
      </p:sp>
      <p:sp>
        <p:nvSpPr>
          <p:cNvPr id="41" name="TextBox 40">
            <a:extLst>
              <a:ext uri="{FF2B5EF4-FFF2-40B4-BE49-F238E27FC236}">
                <a16:creationId xmlns:a16="http://schemas.microsoft.com/office/drawing/2014/main" id="{94C427F5-22B7-C335-2EEC-C7D7AAB2026A}"/>
              </a:ext>
            </a:extLst>
          </p:cNvPr>
          <p:cNvSpPr txBox="1"/>
          <p:nvPr/>
        </p:nvSpPr>
        <p:spPr>
          <a:xfrm>
            <a:off x="3889341" y="6228023"/>
            <a:ext cx="3774221" cy="461665"/>
          </a:xfrm>
          <a:prstGeom prst="rect">
            <a:avLst/>
          </a:prstGeom>
          <a:noFill/>
        </p:spPr>
        <p:txBody>
          <a:bodyPr wrap="square" rtlCol="0">
            <a:spAutoFit/>
          </a:bodyPr>
          <a:lstStyle/>
          <a:p>
            <a:r>
              <a:rPr lang="en-US" sz="2400" dirty="0"/>
              <a:t>Encryption and Decryption</a:t>
            </a:r>
            <a:endParaRPr lang="en-IN" sz="2400" dirty="0"/>
          </a:p>
        </p:txBody>
      </p:sp>
      <p:sp>
        <p:nvSpPr>
          <p:cNvPr id="3" name="TextBox 2">
            <a:extLst>
              <a:ext uri="{FF2B5EF4-FFF2-40B4-BE49-F238E27FC236}">
                <a16:creationId xmlns:a16="http://schemas.microsoft.com/office/drawing/2014/main" id="{DDD99E2F-D96E-FB60-D492-16170DD460A3}"/>
              </a:ext>
            </a:extLst>
          </p:cNvPr>
          <p:cNvSpPr txBox="1"/>
          <p:nvPr/>
        </p:nvSpPr>
        <p:spPr>
          <a:xfrm>
            <a:off x="9321601" y="2677816"/>
            <a:ext cx="2182142" cy="1908215"/>
          </a:xfrm>
          <a:prstGeom prst="rect">
            <a:avLst/>
          </a:prstGeom>
          <a:noFill/>
        </p:spPr>
        <p:txBody>
          <a:bodyPr wrap="square" rtlCol="0">
            <a:spAutoFit/>
          </a:bodyPr>
          <a:lstStyle/>
          <a:p>
            <a:pPr marL="342900" indent="-342900">
              <a:buFont typeface="Arial" panose="020B0604020202020204" pitchFamily="34" charset="0"/>
              <a:buChar char="•"/>
            </a:pPr>
            <a:r>
              <a:rPr lang="en-US" sz="2000" i="0" dirty="0" err="1">
                <a:solidFill>
                  <a:srgbClr val="FF0000"/>
                </a:solidFill>
                <a:effectLst/>
                <a:latin typeface="Times New Roman" panose="02020603050405020304" pitchFamily="18" charset="0"/>
                <a:cs typeface="Times New Roman" panose="02020603050405020304" pitchFamily="18" charset="0"/>
              </a:rPr>
              <a:t>Initialisation</a:t>
            </a:r>
            <a:r>
              <a:rPr lang="en-US" sz="2000" i="0" dirty="0">
                <a:solidFill>
                  <a:srgbClr val="FF0000"/>
                </a:solidFill>
                <a:effectLst/>
                <a:latin typeface="Times New Roman" panose="02020603050405020304" pitchFamily="18" charset="0"/>
                <a:cs typeface="Times New Roman" panose="02020603050405020304" pitchFamily="18" charset="0"/>
              </a:rPr>
              <a:t> Vector- (IV)</a:t>
            </a:r>
          </a:p>
          <a:p>
            <a:pPr marL="342900" indent="-342900">
              <a:buFont typeface="Arial" panose="020B0604020202020204" pitchFamily="34" charset="0"/>
              <a:buChar char="•"/>
            </a:pPr>
            <a:r>
              <a:rPr lang="en-US" sz="2000" dirty="0">
                <a:solidFill>
                  <a:srgbClr val="FF0000"/>
                </a:solidFill>
                <a:latin typeface="Times New Roman" panose="02020603050405020304" pitchFamily="18" charset="0"/>
                <a:cs typeface="Times New Roman" panose="02020603050405020304" pitchFamily="18" charset="0"/>
              </a:rPr>
              <a:t>Plain text – P</a:t>
            </a:r>
          </a:p>
          <a:p>
            <a:pPr marL="342900" indent="-342900">
              <a:buFont typeface="Arial" panose="020B0604020202020204" pitchFamily="34" charset="0"/>
              <a:buChar char="•"/>
            </a:pPr>
            <a:r>
              <a:rPr lang="en-US" sz="2000" dirty="0">
                <a:solidFill>
                  <a:srgbClr val="FF0000"/>
                </a:solidFill>
                <a:latin typeface="Times New Roman" panose="02020603050405020304" pitchFamily="18" charset="0"/>
                <a:cs typeface="Times New Roman" panose="02020603050405020304" pitchFamily="18" charset="0"/>
              </a:rPr>
              <a:t>Key – k</a:t>
            </a:r>
          </a:p>
          <a:p>
            <a:pPr marL="342900" indent="-342900">
              <a:buFont typeface="Arial" panose="020B0604020202020204" pitchFamily="34" charset="0"/>
              <a:buChar char="•"/>
            </a:pPr>
            <a:r>
              <a:rPr lang="en-US" sz="2000" dirty="0">
                <a:solidFill>
                  <a:srgbClr val="FF0000"/>
                </a:solidFill>
                <a:latin typeface="Times New Roman" panose="02020603050405020304" pitchFamily="18" charset="0"/>
                <a:cs typeface="Times New Roman" panose="02020603050405020304" pitchFamily="18" charset="0"/>
              </a:rPr>
              <a:t>Cipher text – C</a:t>
            </a:r>
          </a:p>
          <a:p>
            <a:endParaRPr lang="en-US" dirty="0"/>
          </a:p>
        </p:txBody>
      </p:sp>
    </p:spTree>
    <p:extLst>
      <p:ext uri="{BB962C8B-B14F-4D97-AF65-F5344CB8AC3E}">
        <p14:creationId xmlns:p14="http://schemas.microsoft.com/office/powerpoint/2010/main" val="11373085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5B4280-9812-F607-E190-8823D2ADFC0F}"/>
              </a:ext>
            </a:extLst>
          </p:cNvPr>
          <p:cNvSpPr>
            <a:spLocks noGrp="1"/>
          </p:cNvSpPr>
          <p:nvPr>
            <p:ph type="dt" sz="half" idx="10"/>
          </p:nvPr>
        </p:nvSpPr>
        <p:spPr/>
        <p:txBody>
          <a:bodyPr/>
          <a:lstStyle/>
          <a:p>
            <a:fld id="{F81244A9-3B2D-4720-8D04-47D2B11805D7}" type="datetime1">
              <a:rPr lang="en-IN" smtClean="0"/>
              <a:t>26-05-2024</a:t>
            </a:fld>
            <a:endParaRPr lang="en-IN"/>
          </a:p>
        </p:txBody>
      </p:sp>
      <p:sp>
        <p:nvSpPr>
          <p:cNvPr id="3" name="Slide Number Placeholder 2">
            <a:extLst>
              <a:ext uri="{FF2B5EF4-FFF2-40B4-BE49-F238E27FC236}">
                <a16:creationId xmlns:a16="http://schemas.microsoft.com/office/drawing/2014/main" id="{8440185C-6D2E-C939-4069-AEE55EC5647E}"/>
              </a:ext>
            </a:extLst>
          </p:cNvPr>
          <p:cNvSpPr>
            <a:spLocks noGrp="1"/>
          </p:cNvSpPr>
          <p:nvPr>
            <p:ph type="sldNum" sz="quarter" idx="12"/>
          </p:nvPr>
        </p:nvSpPr>
        <p:spPr/>
        <p:txBody>
          <a:bodyPr/>
          <a:lstStyle/>
          <a:p>
            <a:fld id="{61E3BFED-9F84-4D5F-B4E4-248DC167C07C}" type="slidenum">
              <a:rPr lang="en-IN" smtClean="0"/>
              <a:t>52</a:t>
            </a:fld>
            <a:endParaRPr lang="en-IN"/>
          </a:p>
        </p:txBody>
      </p:sp>
      <p:sp>
        <p:nvSpPr>
          <p:cNvPr id="5" name="TextBox 4">
            <a:extLst>
              <a:ext uri="{FF2B5EF4-FFF2-40B4-BE49-F238E27FC236}">
                <a16:creationId xmlns:a16="http://schemas.microsoft.com/office/drawing/2014/main" id="{2023B75B-9CA4-396D-6A80-34AD70B20150}"/>
              </a:ext>
            </a:extLst>
          </p:cNvPr>
          <p:cNvSpPr txBox="1"/>
          <p:nvPr/>
        </p:nvSpPr>
        <p:spPr>
          <a:xfrm>
            <a:off x="753448" y="1107623"/>
            <a:ext cx="6097554" cy="400110"/>
          </a:xfrm>
          <a:prstGeom prst="rect">
            <a:avLst/>
          </a:prstGeom>
          <a:noFill/>
        </p:spPr>
        <p:txBody>
          <a:bodyPr wrap="square">
            <a:spAutoFit/>
          </a:bodyPr>
          <a:lstStyle/>
          <a:p>
            <a:r>
              <a:rPr lang="en-US" sz="2000" b="1" dirty="0">
                <a:solidFill>
                  <a:srgbClr val="FF0000"/>
                </a:solidFill>
                <a:latin typeface="Times New Roman" panose="02020603050405020304" pitchFamily="18" charset="0"/>
                <a:cs typeface="Times New Roman" panose="02020603050405020304" pitchFamily="18" charset="0"/>
              </a:rPr>
              <a:t>ENCRYPTED IMAGE</a:t>
            </a:r>
          </a:p>
        </p:txBody>
      </p:sp>
      <p:sp>
        <p:nvSpPr>
          <p:cNvPr id="7" name="TextBox 6">
            <a:extLst>
              <a:ext uri="{FF2B5EF4-FFF2-40B4-BE49-F238E27FC236}">
                <a16:creationId xmlns:a16="http://schemas.microsoft.com/office/drawing/2014/main" id="{A73244CE-D45C-E35B-0B86-6B692669219C}"/>
              </a:ext>
            </a:extLst>
          </p:cNvPr>
          <p:cNvSpPr txBox="1"/>
          <p:nvPr/>
        </p:nvSpPr>
        <p:spPr>
          <a:xfrm>
            <a:off x="6557088" y="1107623"/>
            <a:ext cx="6097554" cy="400110"/>
          </a:xfrm>
          <a:prstGeom prst="rect">
            <a:avLst/>
          </a:prstGeom>
          <a:noFill/>
        </p:spPr>
        <p:txBody>
          <a:bodyPr wrap="square">
            <a:spAutoFit/>
          </a:bodyPr>
          <a:lstStyle/>
          <a:p>
            <a:r>
              <a:rPr lang="en-US" sz="2000" b="1" dirty="0">
                <a:solidFill>
                  <a:srgbClr val="FF0000"/>
                </a:solidFill>
                <a:latin typeface="Times New Roman" panose="02020603050405020304" pitchFamily="18" charset="0"/>
                <a:cs typeface="Times New Roman" panose="02020603050405020304" pitchFamily="18" charset="0"/>
              </a:rPr>
              <a:t>DECRYPTED IMAGE</a:t>
            </a:r>
          </a:p>
        </p:txBody>
      </p:sp>
      <p:pic>
        <p:nvPicPr>
          <p:cNvPr id="9" name="Picture 8">
            <a:extLst>
              <a:ext uri="{FF2B5EF4-FFF2-40B4-BE49-F238E27FC236}">
                <a16:creationId xmlns:a16="http://schemas.microsoft.com/office/drawing/2014/main" id="{C2B11D4F-9ED3-8001-DBEB-C6D9D00BE1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489" y="1638435"/>
            <a:ext cx="4572000" cy="4572000"/>
          </a:xfrm>
          <a:prstGeom prst="rect">
            <a:avLst/>
          </a:prstGeom>
        </p:spPr>
      </p:pic>
      <p:pic>
        <p:nvPicPr>
          <p:cNvPr id="10" name="Picture 9">
            <a:extLst>
              <a:ext uri="{FF2B5EF4-FFF2-40B4-BE49-F238E27FC236}">
                <a16:creationId xmlns:a16="http://schemas.microsoft.com/office/drawing/2014/main" id="{04B9798D-5779-8C31-3425-C2CD4AD74278}"/>
              </a:ext>
            </a:extLst>
          </p:cNvPr>
          <p:cNvPicPr>
            <a:picLocks noChangeAspect="1"/>
          </p:cNvPicPr>
          <p:nvPr/>
        </p:nvPicPr>
        <p:blipFill>
          <a:blip r:embed="rId3"/>
          <a:stretch>
            <a:fillRect/>
          </a:stretch>
        </p:blipFill>
        <p:spPr>
          <a:xfrm>
            <a:off x="6851002" y="1645843"/>
            <a:ext cx="4572396" cy="4572396"/>
          </a:xfrm>
          <a:prstGeom prst="rect">
            <a:avLst/>
          </a:prstGeom>
        </p:spPr>
      </p:pic>
      <p:sp>
        <p:nvSpPr>
          <p:cNvPr id="4" name="TextBox 3">
            <a:extLst>
              <a:ext uri="{FF2B5EF4-FFF2-40B4-BE49-F238E27FC236}">
                <a16:creationId xmlns:a16="http://schemas.microsoft.com/office/drawing/2014/main" id="{336850EF-0179-ECE1-41CE-84A4BF96B89C}"/>
              </a:ext>
            </a:extLst>
          </p:cNvPr>
          <p:cNvSpPr txBox="1"/>
          <p:nvPr/>
        </p:nvSpPr>
        <p:spPr>
          <a:xfrm>
            <a:off x="8341360" y="6356350"/>
            <a:ext cx="2184400"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1024 x 1024</a:t>
            </a:r>
          </a:p>
        </p:txBody>
      </p:sp>
    </p:spTree>
    <p:extLst>
      <p:ext uri="{BB962C8B-B14F-4D97-AF65-F5344CB8AC3E}">
        <p14:creationId xmlns:p14="http://schemas.microsoft.com/office/powerpoint/2010/main" val="22646778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7E6933-59F9-11F5-0D9D-20129204705F}"/>
              </a:ext>
            </a:extLst>
          </p:cNvPr>
          <p:cNvSpPr>
            <a:spLocks noGrp="1"/>
          </p:cNvSpPr>
          <p:nvPr>
            <p:ph type="dt" sz="half" idx="10"/>
          </p:nvPr>
        </p:nvSpPr>
        <p:spPr/>
        <p:txBody>
          <a:bodyPr/>
          <a:lstStyle/>
          <a:p>
            <a:fld id="{F81244A9-3B2D-4720-8D04-47D2B11805D7}" type="datetime1">
              <a:rPr lang="en-IN" smtClean="0"/>
              <a:t>26-05-2024</a:t>
            </a:fld>
            <a:endParaRPr lang="en-IN"/>
          </a:p>
        </p:txBody>
      </p:sp>
      <p:sp>
        <p:nvSpPr>
          <p:cNvPr id="3" name="Slide Number Placeholder 2">
            <a:extLst>
              <a:ext uri="{FF2B5EF4-FFF2-40B4-BE49-F238E27FC236}">
                <a16:creationId xmlns:a16="http://schemas.microsoft.com/office/drawing/2014/main" id="{255B655C-5340-45EB-0CF3-B2085C3039C0}"/>
              </a:ext>
            </a:extLst>
          </p:cNvPr>
          <p:cNvSpPr>
            <a:spLocks noGrp="1"/>
          </p:cNvSpPr>
          <p:nvPr>
            <p:ph type="sldNum" sz="quarter" idx="12"/>
          </p:nvPr>
        </p:nvSpPr>
        <p:spPr/>
        <p:txBody>
          <a:bodyPr/>
          <a:lstStyle/>
          <a:p>
            <a:fld id="{61E3BFED-9F84-4D5F-B4E4-248DC167C07C}" type="slidenum">
              <a:rPr lang="en-IN" smtClean="0"/>
              <a:t>53</a:t>
            </a:fld>
            <a:endParaRPr lang="en-IN"/>
          </a:p>
        </p:txBody>
      </p:sp>
      <p:pic>
        <p:nvPicPr>
          <p:cNvPr id="5" name="Picture 4">
            <a:extLst>
              <a:ext uri="{FF2B5EF4-FFF2-40B4-BE49-F238E27FC236}">
                <a16:creationId xmlns:a16="http://schemas.microsoft.com/office/drawing/2014/main" id="{B23F45C5-B198-3E21-701D-BE738D05AA42}"/>
              </a:ext>
            </a:extLst>
          </p:cNvPr>
          <p:cNvPicPr>
            <a:picLocks noChangeAspect="1"/>
          </p:cNvPicPr>
          <p:nvPr/>
        </p:nvPicPr>
        <p:blipFill rotWithShape="1">
          <a:blip r:embed="rId2">
            <a:extLst>
              <a:ext uri="{28A0092B-C50C-407E-A947-70E740481C1C}">
                <a14:useLocalDpi xmlns:a14="http://schemas.microsoft.com/office/drawing/2010/main" val="0"/>
              </a:ext>
            </a:extLst>
          </a:blip>
          <a:srcRect l="22415" t="13386" r="12539" b="29953"/>
          <a:stretch/>
        </p:blipFill>
        <p:spPr>
          <a:xfrm>
            <a:off x="2450691" y="1976282"/>
            <a:ext cx="6516329" cy="3303639"/>
          </a:xfrm>
          <a:prstGeom prst="rect">
            <a:avLst/>
          </a:prstGeom>
        </p:spPr>
      </p:pic>
      <p:sp>
        <p:nvSpPr>
          <p:cNvPr id="6" name="TextBox 5">
            <a:extLst>
              <a:ext uri="{FF2B5EF4-FFF2-40B4-BE49-F238E27FC236}">
                <a16:creationId xmlns:a16="http://schemas.microsoft.com/office/drawing/2014/main" id="{CA2147E6-33D8-E793-0D0A-9586F123AD4A}"/>
              </a:ext>
            </a:extLst>
          </p:cNvPr>
          <p:cNvSpPr txBox="1"/>
          <p:nvPr/>
        </p:nvSpPr>
        <p:spPr>
          <a:xfrm>
            <a:off x="1799065" y="500861"/>
            <a:ext cx="8390823" cy="1077218"/>
          </a:xfrm>
          <a:prstGeom prst="rect">
            <a:avLst/>
          </a:prstGeom>
          <a:noFill/>
        </p:spPr>
        <p:txBody>
          <a:bodyPr wrap="non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RTL SCHEMATIC DIAGRAM FOR ENCRYPTION</a:t>
            </a:r>
          </a:p>
          <a:p>
            <a:endParaRPr lang="en-US" dirty="0"/>
          </a:p>
          <a:p>
            <a:endParaRPr lang="en-US" dirty="0"/>
          </a:p>
        </p:txBody>
      </p:sp>
    </p:spTree>
    <p:extLst>
      <p:ext uri="{BB962C8B-B14F-4D97-AF65-F5344CB8AC3E}">
        <p14:creationId xmlns:p14="http://schemas.microsoft.com/office/powerpoint/2010/main" val="30276262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81313-C86D-4D06-EE20-14E289F2E66C}"/>
              </a:ext>
            </a:extLst>
          </p:cNvPr>
          <p:cNvSpPr>
            <a:spLocks noGrp="1"/>
          </p:cNvSpPr>
          <p:nvPr>
            <p:ph type="title"/>
          </p:nvPr>
        </p:nvSpPr>
        <p:spPr>
          <a:xfrm>
            <a:off x="1223663" y="761527"/>
            <a:ext cx="10515600" cy="682440"/>
          </a:xfrm>
        </p:spPr>
        <p:txBody>
          <a:bodyPr>
            <a:normAutofit/>
          </a:bodyPr>
          <a:lstStyle/>
          <a:p>
            <a:r>
              <a:rPr lang="en-US" sz="2800" b="1" i="0" dirty="0">
                <a:solidFill>
                  <a:srgbClr val="FF0000"/>
                </a:solidFill>
                <a:effectLst/>
                <a:latin typeface="Times New Roman" panose="02020603050405020304" pitchFamily="18" charset="0"/>
                <a:cs typeface="Times New Roman" panose="02020603050405020304" pitchFamily="18" charset="0"/>
              </a:rPr>
              <a:t>CIPHER FEEDBACK MODE (CFB) </a:t>
            </a:r>
            <a:r>
              <a:rPr lang="en-US" sz="2800" b="1" dirty="0">
                <a:solidFill>
                  <a:srgbClr val="FF0000"/>
                </a:solidFill>
                <a:latin typeface="Times New Roman" panose="02020603050405020304" pitchFamily="18" charset="0"/>
                <a:cs typeface="Times New Roman" panose="02020603050405020304" pitchFamily="18" charset="0"/>
              </a:rPr>
              <a:t>- Encryption SIMULATION</a:t>
            </a:r>
          </a:p>
        </p:txBody>
      </p:sp>
      <p:sp>
        <p:nvSpPr>
          <p:cNvPr id="5" name="Date Placeholder 4">
            <a:extLst>
              <a:ext uri="{FF2B5EF4-FFF2-40B4-BE49-F238E27FC236}">
                <a16:creationId xmlns:a16="http://schemas.microsoft.com/office/drawing/2014/main" id="{F2BF12C8-89B8-3A31-0C79-8F5CC99D721B}"/>
              </a:ext>
            </a:extLst>
          </p:cNvPr>
          <p:cNvSpPr>
            <a:spLocks noGrp="1"/>
          </p:cNvSpPr>
          <p:nvPr>
            <p:ph type="dt" sz="half" idx="10"/>
          </p:nvPr>
        </p:nvSpPr>
        <p:spPr/>
        <p:txBody>
          <a:bodyPr/>
          <a:lstStyle/>
          <a:p>
            <a:fld id="{7D72038C-8D71-4413-84A1-03CD5AD4A15F}" type="datetime1">
              <a:rPr lang="en-IN" smtClean="0"/>
              <a:t>26-05-2024</a:t>
            </a:fld>
            <a:endParaRPr lang="en-IN"/>
          </a:p>
        </p:txBody>
      </p:sp>
      <p:sp>
        <p:nvSpPr>
          <p:cNvPr id="3" name="Slide Number Placeholder 2">
            <a:extLst>
              <a:ext uri="{FF2B5EF4-FFF2-40B4-BE49-F238E27FC236}">
                <a16:creationId xmlns:a16="http://schemas.microsoft.com/office/drawing/2014/main" id="{CFA99B19-A662-62D2-D87D-94F055A14F47}"/>
              </a:ext>
            </a:extLst>
          </p:cNvPr>
          <p:cNvSpPr>
            <a:spLocks noGrp="1"/>
          </p:cNvSpPr>
          <p:nvPr>
            <p:ph type="sldNum" sz="quarter" idx="12"/>
          </p:nvPr>
        </p:nvSpPr>
        <p:spPr/>
        <p:txBody>
          <a:bodyPr/>
          <a:lstStyle/>
          <a:p>
            <a:fld id="{61E3BFED-9F84-4D5F-B4E4-248DC167C07C}" type="slidenum">
              <a:rPr lang="en-IN" smtClean="0"/>
              <a:t>54</a:t>
            </a:fld>
            <a:endParaRPr lang="en-IN"/>
          </a:p>
        </p:txBody>
      </p:sp>
      <p:pic>
        <p:nvPicPr>
          <p:cNvPr id="4" name="Picture 3">
            <a:extLst>
              <a:ext uri="{FF2B5EF4-FFF2-40B4-BE49-F238E27FC236}">
                <a16:creationId xmlns:a16="http://schemas.microsoft.com/office/drawing/2014/main" id="{F719839A-C314-58CD-7DF4-DDEAC7CA57F7}"/>
              </a:ext>
            </a:extLst>
          </p:cNvPr>
          <p:cNvPicPr>
            <a:picLocks noChangeAspect="1"/>
          </p:cNvPicPr>
          <p:nvPr/>
        </p:nvPicPr>
        <p:blipFill rotWithShape="1">
          <a:blip r:embed="rId2">
            <a:extLst>
              <a:ext uri="{28A0092B-C50C-407E-A947-70E740481C1C}">
                <a14:useLocalDpi xmlns:a14="http://schemas.microsoft.com/office/drawing/2010/main" val="0"/>
              </a:ext>
            </a:extLst>
          </a:blip>
          <a:srcRect l="33027" t="8437" r="1130" b="31998"/>
          <a:stretch/>
        </p:blipFill>
        <p:spPr>
          <a:xfrm>
            <a:off x="2379407" y="1911389"/>
            <a:ext cx="7283245" cy="3510117"/>
          </a:xfrm>
          <a:prstGeom prst="rect">
            <a:avLst/>
          </a:prstGeom>
        </p:spPr>
      </p:pic>
    </p:spTree>
    <p:extLst>
      <p:ext uri="{BB962C8B-B14F-4D97-AF65-F5344CB8AC3E}">
        <p14:creationId xmlns:p14="http://schemas.microsoft.com/office/powerpoint/2010/main" val="15391068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F244F4-0EC1-8138-C7F9-DF0C47EE797A}"/>
              </a:ext>
            </a:extLst>
          </p:cNvPr>
          <p:cNvSpPr>
            <a:spLocks noGrp="1"/>
          </p:cNvSpPr>
          <p:nvPr>
            <p:ph type="dt" sz="half" idx="10"/>
          </p:nvPr>
        </p:nvSpPr>
        <p:spPr/>
        <p:txBody>
          <a:bodyPr/>
          <a:lstStyle/>
          <a:p>
            <a:fld id="{F81244A9-3B2D-4720-8D04-47D2B11805D7}" type="datetime1">
              <a:rPr lang="en-IN" smtClean="0"/>
              <a:t>26-05-2024</a:t>
            </a:fld>
            <a:endParaRPr lang="en-IN"/>
          </a:p>
        </p:txBody>
      </p:sp>
      <p:sp>
        <p:nvSpPr>
          <p:cNvPr id="3" name="Slide Number Placeholder 2">
            <a:extLst>
              <a:ext uri="{FF2B5EF4-FFF2-40B4-BE49-F238E27FC236}">
                <a16:creationId xmlns:a16="http://schemas.microsoft.com/office/drawing/2014/main" id="{574DDD29-1BC2-81C9-D650-FF9FC2DBBAAB}"/>
              </a:ext>
            </a:extLst>
          </p:cNvPr>
          <p:cNvSpPr>
            <a:spLocks noGrp="1"/>
          </p:cNvSpPr>
          <p:nvPr>
            <p:ph type="sldNum" sz="quarter" idx="12"/>
          </p:nvPr>
        </p:nvSpPr>
        <p:spPr/>
        <p:txBody>
          <a:bodyPr/>
          <a:lstStyle/>
          <a:p>
            <a:fld id="{61E3BFED-9F84-4D5F-B4E4-248DC167C07C}" type="slidenum">
              <a:rPr lang="en-IN" smtClean="0"/>
              <a:t>55</a:t>
            </a:fld>
            <a:endParaRPr lang="en-IN"/>
          </a:p>
        </p:txBody>
      </p:sp>
      <p:sp>
        <p:nvSpPr>
          <p:cNvPr id="6" name="TextBox 5">
            <a:extLst>
              <a:ext uri="{FF2B5EF4-FFF2-40B4-BE49-F238E27FC236}">
                <a16:creationId xmlns:a16="http://schemas.microsoft.com/office/drawing/2014/main" id="{D4CFDAB7-0B56-69C0-277E-DBD30F805B2E}"/>
              </a:ext>
            </a:extLst>
          </p:cNvPr>
          <p:cNvSpPr txBox="1"/>
          <p:nvPr/>
        </p:nvSpPr>
        <p:spPr>
          <a:xfrm>
            <a:off x="1900588" y="915555"/>
            <a:ext cx="8390823" cy="1077218"/>
          </a:xfrm>
          <a:prstGeom prst="rect">
            <a:avLst/>
          </a:prstGeom>
          <a:noFill/>
        </p:spPr>
        <p:txBody>
          <a:bodyPr wrap="non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RTL SCHEMATIC DIAGRAM FOR DECRYPTION</a:t>
            </a:r>
          </a:p>
          <a:p>
            <a:endParaRPr lang="en-US" dirty="0"/>
          </a:p>
          <a:p>
            <a:endParaRPr lang="en-US" dirty="0"/>
          </a:p>
        </p:txBody>
      </p:sp>
      <p:pic>
        <p:nvPicPr>
          <p:cNvPr id="5" name="Picture 4">
            <a:extLst>
              <a:ext uri="{FF2B5EF4-FFF2-40B4-BE49-F238E27FC236}">
                <a16:creationId xmlns:a16="http://schemas.microsoft.com/office/drawing/2014/main" id="{EA602007-32F5-9F5B-CFBC-7352E1D6DB07}"/>
              </a:ext>
            </a:extLst>
          </p:cNvPr>
          <p:cNvPicPr>
            <a:picLocks noChangeAspect="1"/>
          </p:cNvPicPr>
          <p:nvPr/>
        </p:nvPicPr>
        <p:blipFill rotWithShape="1">
          <a:blip r:embed="rId2">
            <a:extLst>
              <a:ext uri="{28A0092B-C50C-407E-A947-70E740481C1C}">
                <a14:useLocalDpi xmlns:a14="http://schemas.microsoft.com/office/drawing/2010/main" val="0"/>
              </a:ext>
            </a:extLst>
          </a:blip>
          <a:srcRect l="37271" t="10610" r="13508" b="29420"/>
          <a:stretch/>
        </p:blipFill>
        <p:spPr>
          <a:xfrm>
            <a:off x="3687097" y="2445056"/>
            <a:ext cx="5289755" cy="3169163"/>
          </a:xfrm>
          <a:prstGeom prst="rect">
            <a:avLst/>
          </a:prstGeom>
        </p:spPr>
      </p:pic>
    </p:spTree>
    <p:extLst>
      <p:ext uri="{BB962C8B-B14F-4D97-AF65-F5344CB8AC3E}">
        <p14:creationId xmlns:p14="http://schemas.microsoft.com/office/powerpoint/2010/main" val="13515370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825CB-18B8-0FA3-7B43-5F8268ABE234}"/>
              </a:ext>
            </a:extLst>
          </p:cNvPr>
          <p:cNvSpPr>
            <a:spLocks noGrp="1"/>
          </p:cNvSpPr>
          <p:nvPr>
            <p:ph type="title"/>
          </p:nvPr>
        </p:nvSpPr>
        <p:spPr>
          <a:xfrm>
            <a:off x="838200" y="691255"/>
            <a:ext cx="10515600" cy="593663"/>
          </a:xfrm>
        </p:spPr>
        <p:txBody>
          <a:bodyPr>
            <a:normAutofit/>
          </a:bodyPr>
          <a:lstStyle/>
          <a:p>
            <a:r>
              <a:rPr lang="en-US" sz="2800" b="1" i="0" dirty="0">
                <a:solidFill>
                  <a:srgbClr val="FF0000"/>
                </a:solidFill>
                <a:effectLst/>
                <a:latin typeface="Times New Roman" panose="02020603050405020304" pitchFamily="18" charset="0"/>
                <a:cs typeface="Times New Roman" panose="02020603050405020304" pitchFamily="18" charset="0"/>
              </a:rPr>
              <a:t>CIPHER FEEDBACK MODE (CFB) </a:t>
            </a:r>
            <a:r>
              <a:rPr lang="en-US" sz="2800" b="1" dirty="0">
                <a:solidFill>
                  <a:srgbClr val="FF0000"/>
                </a:solidFill>
                <a:latin typeface="Times New Roman" panose="02020603050405020304" pitchFamily="18" charset="0"/>
                <a:cs typeface="Times New Roman" panose="02020603050405020304" pitchFamily="18" charset="0"/>
              </a:rPr>
              <a:t>-  Decryption SIMULATION</a:t>
            </a:r>
          </a:p>
        </p:txBody>
      </p:sp>
      <p:sp>
        <p:nvSpPr>
          <p:cNvPr id="5" name="Date Placeholder 4">
            <a:extLst>
              <a:ext uri="{FF2B5EF4-FFF2-40B4-BE49-F238E27FC236}">
                <a16:creationId xmlns:a16="http://schemas.microsoft.com/office/drawing/2014/main" id="{94A8D2F7-579C-DA1F-B830-CA9834B6534F}"/>
              </a:ext>
            </a:extLst>
          </p:cNvPr>
          <p:cNvSpPr>
            <a:spLocks noGrp="1"/>
          </p:cNvSpPr>
          <p:nvPr>
            <p:ph type="dt" sz="half" idx="10"/>
          </p:nvPr>
        </p:nvSpPr>
        <p:spPr/>
        <p:txBody>
          <a:bodyPr/>
          <a:lstStyle/>
          <a:p>
            <a:fld id="{B0A7D2F9-E8C4-4C10-A21D-FC4F2152C8EE}" type="datetime1">
              <a:rPr lang="en-IN" smtClean="0"/>
              <a:t>26-05-2024</a:t>
            </a:fld>
            <a:endParaRPr lang="en-IN"/>
          </a:p>
        </p:txBody>
      </p:sp>
      <p:sp>
        <p:nvSpPr>
          <p:cNvPr id="3" name="Slide Number Placeholder 2">
            <a:extLst>
              <a:ext uri="{FF2B5EF4-FFF2-40B4-BE49-F238E27FC236}">
                <a16:creationId xmlns:a16="http://schemas.microsoft.com/office/drawing/2014/main" id="{BBE5AC4F-C9E6-6E39-7DF7-CF2E97F33B69}"/>
              </a:ext>
            </a:extLst>
          </p:cNvPr>
          <p:cNvSpPr>
            <a:spLocks noGrp="1"/>
          </p:cNvSpPr>
          <p:nvPr>
            <p:ph type="sldNum" sz="quarter" idx="12"/>
          </p:nvPr>
        </p:nvSpPr>
        <p:spPr/>
        <p:txBody>
          <a:bodyPr/>
          <a:lstStyle/>
          <a:p>
            <a:fld id="{61E3BFED-9F84-4D5F-B4E4-248DC167C07C}" type="slidenum">
              <a:rPr lang="en-IN" smtClean="0"/>
              <a:t>56</a:t>
            </a:fld>
            <a:endParaRPr lang="en-IN"/>
          </a:p>
        </p:txBody>
      </p:sp>
      <p:pic>
        <p:nvPicPr>
          <p:cNvPr id="4" name="Picture 3">
            <a:extLst>
              <a:ext uri="{FF2B5EF4-FFF2-40B4-BE49-F238E27FC236}">
                <a16:creationId xmlns:a16="http://schemas.microsoft.com/office/drawing/2014/main" id="{78259A05-6812-9267-0079-0DE5A264BCCA}"/>
              </a:ext>
            </a:extLst>
          </p:cNvPr>
          <p:cNvPicPr>
            <a:picLocks noChangeAspect="1"/>
          </p:cNvPicPr>
          <p:nvPr/>
        </p:nvPicPr>
        <p:blipFill rotWithShape="1">
          <a:blip r:embed="rId2">
            <a:extLst>
              <a:ext uri="{28A0092B-C50C-407E-A947-70E740481C1C}">
                <a14:useLocalDpi xmlns:a14="http://schemas.microsoft.com/office/drawing/2010/main" val="0"/>
              </a:ext>
            </a:extLst>
          </a:blip>
          <a:srcRect l="32972" t="8789" r="1245" b="32223"/>
          <a:stretch/>
        </p:blipFill>
        <p:spPr>
          <a:xfrm>
            <a:off x="2209800" y="1720144"/>
            <a:ext cx="7452852" cy="3765755"/>
          </a:xfrm>
          <a:prstGeom prst="rect">
            <a:avLst/>
          </a:prstGeom>
        </p:spPr>
      </p:pic>
    </p:spTree>
    <p:extLst>
      <p:ext uri="{BB962C8B-B14F-4D97-AF65-F5344CB8AC3E}">
        <p14:creationId xmlns:p14="http://schemas.microsoft.com/office/powerpoint/2010/main" val="4175454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14ACF5-D020-3E15-E23D-80EF4DA1A80A}"/>
              </a:ext>
            </a:extLst>
          </p:cNvPr>
          <p:cNvSpPr txBox="1"/>
          <p:nvPr/>
        </p:nvSpPr>
        <p:spPr>
          <a:xfrm>
            <a:off x="669472" y="1529678"/>
            <a:ext cx="9930103" cy="1938992"/>
          </a:xfrm>
          <a:prstGeom prst="rect">
            <a:avLst/>
          </a:prstGeom>
          <a:noFill/>
        </p:spPr>
        <p:txBody>
          <a:bodyPr wrap="square">
            <a:spAutoFit/>
          </a:bodyPr>
          <a:lstStyle/>
          <a:p>
            <a:pPr marL="342900" indent="-342900">
              <a:buFont typeface="Arial" panose="020B0604020202020204" pitchFamily="34" charset="0"/>
              <a:buChar char="•"/>
            </a:pPr>
            <a:r>
              <a:rPr lang="en-US" sz="2400" b="0" i="0" dirty="0">
                <a:solidFill>
                  <a:srgbClr val="0D0D0D"/>
                </a:solidFill>
                <a:effectLst/>
                <a:latin typeface="Times New Roman" panose="02020603050405020304" pitchFamily="18" charset="0"/>
                <a:cs typeface="Times New Roman" panose="02020603050405020304" pitchFamily="18" charset="0"/>
              </a:rPr>
              <a:t>Output Feedback Mode (OFB) operates similarly to Cipher Feedback Mode (CFB) but transmits encrypted output rather than the cipher itself.</a:t>
            </a:r>
          </a:p>
          <a:p>
            <a:endParaRPr lang="en-US" sz="2400" b="0" i="0" dirty="0">
              <a:solidFill>
                <a:srgbClr val="0D0D0D"/>
              </a:solidFill>
              <a:effectLst/>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b="0" i="0" dirty="0">
                <a:solidFill>
                  <a:srgbClr val="0D0D0D"/>
                </a:solidFill>
                <a:effectLst/>
                <a:latin typeface="Times New Roman" panose="02020603050405020304" pitchFamily="18" charset="0"/>
                <a:cs typeface="Times New Roman" panose="02020603050405020304" pitchFamily="18" charset="0"/>
              </a:rPr>
              <a:t> Unlike CFB, it sends all block bits, enhancing error resistance and reducing cipher dependency on plaintext, offering robust transmission and security.</a:t>
            </a:r>
            <a:endParaRPr lang="en-US" sz="2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FF936BA-C13C-4EB2-025D-9E089F63AF0C}"/>
              </a:ext>
            </a:extLst>
          </p:cNvPr>
          <p:cNvSpPr txBox="1"/>
          <p:nvPr/>
        </p:nvSpPr>
        <p:spPr>
          <a:xfrm>
            <a:off x="3364651" y="361672"/>
            <a:ext cx="6097554" cy="523220"/>
          </a:xfrm>
          <a:prstGeom prst="rect">
            <a:avLst/>
          </a:prstGeom>
          <a:noFill/>
        </p:spPr>
        <p:txBody>
          <a:bodyPr wrap="square">
            <a:spAutoFit/>
          </a:bodyPr>
          <a:lstStyle/>
          <a:p>
            <a:r>
              <a:rPr lang="en-US" sz="2800" b="1" i="0" dirty="0">
                <a:solidFill>
                  <a:srgbClr val="FF0000"/>
                </a:solidFill>
                <a:effectLst/>
                <a:latin typeface="Times New Roman" panose="02020603050405020304" pitchFamily="18" charset="0"/>
                <a:cs typeface="Times New Roman" panose="02020603050405020304" pitchFamily="18" charset="0"/>
              </a:rPr>
              <a:t>OUTPUT FEEDBACK MODE (OFB)</a:t>
            </a:r>
            <a:endParaRPr lang="en-US" sz="2800" b="1" dirty="0">
              <a:solidFill>
                <a:srgbClr val="FF0000"/>
              </a:solidFill>
            </a:endParaRPr>
          </a:p>
        </p:txBody>
      </p:sp>
      <p:sp>
        <p:nvSpPr>
          <p:cNvPr id="7" name="TextBox 6">
            <a:extLst>
              <a:ext uri="{FF2B5EF4-FFF2-40B4-BE49-F238E27FC236}">
                <a16:creationId xmlns:a16="http://schemas.microsoft.com/office/drawing/2014/main" id="{EB44EB8F-826F-A3CE-6258-11631397C33D}"/>
              </a:ext>
            </a:extLst>
          </p:cNvPr>
          <p:cNvSpPr txBox="1"/>
          <p:nvPr/>
        </p:nvSpPr>
        <p:spPr>
          <a:xfrm>
            <a:off x="834501" y="3643419"/>
            <a:ext cx="9752822" cy="2554545"/>
          </a:xfrm>
          <a:prstGeom prst="rect">
            <a:avLst/>
          </a:prstGeom>
          <a:noFill/>
        </p:spPr>
        <p:txBody>
          <a:bodyPr wrap="square">
            <a:spAutoFit/>
          </a:bodyPr>
          <a:lstStyle/>
          <a:p>
            <a:pPr algn="l" fontAlgn="base"/>
            <a:r>
              <a:rPr lang="en-US" sz="2200" b="1" i="0" dirty="0">
                <a:solidFill>
                  <a:srgbClr val="273239"/>
                </a:solidFill>
                <a:effectLst/>
                <a:latin typeface="Times New Roman" panose="02020603050405020304" pitchFamily="18" charset="0"/>
                <a:cs typeface="Times New Roman" panose="02020603050405020304" pitchFamily="18" charset="0"/>
              </a:rPr>
              <a:t>Advantages of OFB </a:t>
            </a:r>
            <a:endParaRPr lang="en-US" sz="2200" b="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US" sz="2400" b="0" i="0" dirty="0">
                <a:solidFill>
                  <a:srgbClr val="0D0D0D"/>
                </a:solidFill>
                <a:effectLst/>
                <a:latin typeface="Times New Roman" panose="02020603050405020304" pitchFamily="18" charset="0"/>
                <a:cs typeface="Times New Roman" panose="02020603050405020304" pitchFamily="18" charset="0"/>
              </a:rPr>
              <a:t>OFB prevents error propagation unlike CFB, ensuring plaintext block integrity.</a:t>
            </a:r>
          </a:p>
          <a:p>
            <a:pPr algn="l" fontAlgn="base"/>
            <a:endParaRPr lang="en-US" sz="2400" b="0" i="0" dirty="0">
              <a:solidFill>
                <a:srgbClr val="0D0D0D"/>
              </a:solidFill>
              <a:effectLst/>
              <a:latin typeface="Söhne"/>
            </a:endParaRPr>
          </a:p>
          <a:p>
            <a:pPr algn="l" fontAlgn="base">
              <a:buFont typeface="Arial" panose="020B0604020202020204" pitchFamily="34" charset="0"/>
              <a:buChar char="•"/>
            </a:pPr>
            <a:r>
              <a:rPr lang="en-US" sz="2200" b="1" i="0" dirty="0">
                <a:solidFill>
                  <a:srgbClr val="273239"/>
                </a:solidFill>
                <a:effectLst/>
                <a:latin typeface="Times New Roman" panose="02020603050405020304" pitchFamily="18" charset="0"/>
                <a:cs typeface="Times New Roman" panose="02020603050405020304" pitchFamily="18" charset="0"/>
              </a:rPr>
              <a:t>Disadvantages of OFB</a:t>
            </a:r>
            <a:endParaRPr lang="en-US" sz="2200" b="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US" sz="2200" b="0" i="0" dirty="0">
                <a:solidFill>
                  <a:srgbClr val="273239"/>
                </a:solidFill>
                <a:effectLst/>
                <a:latin typeface="Times New Roman" panose="02020603050405020304" pitchFamily="18" charset="0"/>
                <a:cs typeface="Times New Roman" panose="02020603050405020304" pitchFamily="18" charset="0"/>
              </a:rPr>
              <a:t>The drawback of OFB is that, because to its operational modes, it is more susceptible to a message stream modification attack than CFB.</a:t>
            </a:r>
          </a:p>
        </p:txBody>
      </p:sp>
      <p:sp>
        <p:nvSpPr>
          <p:cNvPr id="6" name="Date Placeholder 5">
            <a:extLst>
              <a:ext uri="{FF2B5EF4-FFF2-40B4-BE49-F238E27FC236}">
                <a16:creationId xmlns:a16="http://schemas.microsoft.com/office/drawing/2014/main" id="{1F88080D-9546-1C4F-036A-F00E80F10E36}"/>
              </a:ext>
            </a:extLst>
          </p:cNvPr>
          <p:cNvSpPr>
            <a:spLocks noGrp="1"/>
          </p:cNvSpPr>
          <p:nvPr>
            <p:ph type="dt" sz="half" idx="10"/>
          </p:nvPr>
        </p:nvSpPr>
        <p:spPr/>
        <p:txBody>
          <a:bodyPr/>
          <a:lstStyle/>
          <a:p>
            <a:fld id="{C4646968-B693-4762-94EC-D10A1341C1AA}" type="datetime1">
              <a:rPr lang="en-IN" smtClean="0"/>
              <a:t>26-05-2024</a:t>
            </a:fld>
            <a:endParaRPr lang="en-IN"/>
          </a:p>
        </p:txBody>
      </p:sp>
      <p:sp>
        <p:nvSpPr>
          <p:cNvPr id="2" name="Slide Number Placeholder 1">
            <a:extLst>
              <a:ext uri="{FF2B5EF4-FFF2-40B4-BE49-F238E27FC236}">
                <a16:creationId xmlns:a16="http://schemas.microsoft.com/office/drawing/2014/main" id="{94D07C52-15C8-E7E5-CAF8-D39803E9E605}"/>
              </a:ext>
            </a:extLst>
          </p:cNvPr>
          <p:cNvSpPr>
            <a:spLocks noGrp="1"/>
          </p:cNvSpPr>
          <p:nvPr>
            <p:ph type="sldNum" sz="quarter" idx="12"/>
          </p:nvPr>
        </p:nvSpPr>
        <p:spPr/>
        <p:txBody>
          <a:bodyPr/>
          <a:lstStyle/>
          <a:p>
            <a:fld id="{61E3BFED-9F84-4D5F-B4E4-248DC167C07C}" type="slidenum">
              <a:rPr lang="en-IN" smtClean="0"/>
              <a:t>57</a:t>
            </a:fld>
            <a:endParaRPr lang="en-IN"/>
          </a:p>
        </p:txBody>
      </p:sp>
      <p:sp>
        <p:nvSpPr>
          <p:cNvPr id="4" name="TextBox 3">
            <a:extLst>
              <a:ext uri="{FF2B5EF4-FFF2-40B4-BE49-F238E27FC236}">
                <a16:creationId xmlns:a16="http://schemas.microsoft.com/office/drawing/2014/main" id="{7A39E2AB-50F4-DEB7-FFB5-F7CE69C755DE}"/>
              </a:ext>
            </a:extLst>
          </p:cNvPr>
          <p:cNvSpPr txBox="1"/>
          <p:nvPr/>
        </p:nvSpPr>
        <p:spPr>
          <a:xfrm>
            <a:off x="834501" y="684837"/>
            <a:ext cx="1617751" cy="400110"/>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MODULE 6:</a:t>
            </a:r>
          </a:p>
        </p:txBody>
      </p:sp>
    </p:spTree>
    <p:extLst>
      <p:ext uri="{BB962C8B-B14F-4D97-AF65-F5344CB8AC3E}">
        <p14:creationId xmlns:p14="http://schemas.microsoft.com/office/powerpoint/2010/main" val="18173580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3B1429-5F6C-1469-C87A-B14F7C020E84}"/>
              </a:ext>
            </a:extLst>
          </p:cNvPr>
          <p:cNvSpPr>
            <a:spLocks noGrp="1"/>
          </p:cNvSpPr>
          <p:nvPr>
            <p:ph type="dt" sz="half" idx="10"/>
          </p:nvPr>
        </p:nvSpPr>
        <p:spPr/>
        <p:txBody>
          <a:bodyPr/>
          <a:lstStyle/>
          <a:p>
            <a:fld id="{CE2D5D62-FEED-4EB1-8437-E298903F0A67}" type="datetime1">
              <a:rPr lang="en-IN" smtClean="0"/>
              <a:t>26-05-2024</a:t>
            </a:fld>
            <a:endParaRPr lang="en-IN"/>
          </a:p>
        </p:txBody>
      </p:sp>
      <p:sp>
        <p:nvSpPr>
          <p:cNvPr id="4" name="Slide Number Placeholder 3">
            <a:extLst>
              <a:ext uri="{FF2B5EF4-FFF2-40B4-BE49-F238E27FC236}">
                <a16:creationId xmlns:a16="http://schemas.microsoft.com/office/drawing/2014/main" id="{3D121F58-7208-AAA5-56D1-E26D05993FC7}"/>
              </a:ext>
            </a:extLst>
          </p:cNvPr>
          <p:cNvSpPr>
            <a:spLocks noGrp="1"/>
          </p:cNvSpPr>
          <p:nvPr>
            <p:ph type="sldNum" sz="quarter" idx="12"/>
          </p:nvPr>
        </p:nvSpPr>
        <p:spPr/>
        <p:txBody>
          <a:bodyPr/>
          <a:lstStyle/>
          <a:p>
            <a:fld id="{61E3BFED-9F84-4D5F-B4E4-248DC167C07C}" type="slidenum">
              <a:rPr lang="en-IN" smtClean="0"/>
              <a:t>58</a:t>
            </a:fld>
            <a:endParaRPr lang="en-IN"/>
          </a:p>
        </p:txBody>
      </p:sp>
      <p:pic>
        <p:nvPicPr>
          <p:cNvPr id="2050" name="Picture 2">
            <a:extLst>
              <a:ext uri="{FF2B5EF4-FFF2-40B4-BE49-F238E27FC236}">
                <a16:creationId xmlns:a16="http://schemas.microsoft.com/office/drawing/2014/main" id="{0A36E93C-432F-E16B-6DF1-E686071BEE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258" y="1789981"/>
            <a:ext cx="10441858" cy="327803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D862AD5-BCE1-7A02-B640-7C7D804A40CB}"/>
              </a:ext>
            </a:extLst>
          </p:cNvPr>
          <p:cNvSpPr txBox="1"/>
          <p:nvPr/>
        </p:nvSpPr>
        <p:spPr>
          <a:xfrm>
            <a:off x="1998212" y="328568"/>
            <a:ext cx="7504664" cy="954107"/>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    </a:t>
            </a:r>
            <a:r>
              <a:rPr lang="en-IN" sz="2800" b="1" dirty="0">
                <a:solidFill>
                  <a:srgbClr val="FF0000"/>
                </a:solidFill>
                <a:latin typeface="Times New Roman" panose="02020603050405020304" pitchFamily="18" charset="0"/>
                <a:cs typeface="Times New Roman" panose="02020603050405020304" pitchFamily="18" charset="0"/>
              </a:rPr>
              <a:t>Block Diagram For Output  Feedback  Mode</a:t>
            </a:r>
          </a:p>
          <a:p>
            <a:r>
              <a:rPr lang="en-IN" sz="2800" dirty="0">
                <a:latin typeface="Times New Roman" panose="02020603050405020304" pitchFamily="18" charset="0"/>
                <a:cs typeface="Times New Roman" panose="02020603050405020304" pitchFamily="18" charset="0"/>
              </a:rPr>
              <a:t> </a:t>
            </a:r>
          </a:p>
        </p:txBody>
      </p:sp>
      <p:sp>
        <p:nvSpPr>
          <p:cNvPr id="8" name="TextBox 7">
            <a:extLst>
              <a:ext uri="{FF2B5EF4-FFF2-40B4-BE49-F238E27FC236}">
                <a16:creationId xmlns:a16="http://schemas.microsoft.com/office/drawing/2014/main" id="{77D7C602-D2CE-F2D7-17C2-7CD8AC58B7C1}"/>
              </a:ext>
            </a:extLst>
          </p:cNvPr>
          <p:cNvSpPr txBox="1"/>
          <p:nvPr/>
        </p:nvSpPr>
        <p:spPr>
          <a:xfrm>
            <a:off x="2942303" y="1941871"/>
            <a:ext cx="683342" cy="369332"/>
          </a:xfrm>
          <a:prstGeom prst="rect">
            <a:avLst/>
          </a:prstGeom>
          <a:noFill/>
        </p:spPr>
        <p:txBody>
          <a:bodyPr wrap="square" rtlCol="0">
            <a:spAutoFit/>
          </a:bodyPr>
          <a:lstStyle/>
          <a:p>
            <a:r>
              <a:rPr lang="en-IN" dirty="0"/>
              <a:t>IV</a:t>
            </a:r>
          </a:p>
        </p:txBody>
      </p:sp>
      <p:sp>
        <p:nvSpPr>
          <p:cNvPr id="10" name="TextBox 9">
            <a:extLst>
              <a:ext uri="{FF2B5EF4-FFF2-40B4-BE49-F238E27FC236}">
                <a16:creationId xmlns:a16="http://schemas.microsoft.com/office/drawing/2014/main" id="{B3B5A0C2-9026-F4CC-3D37-91D74ED2449A}"/>
              </a:ext>
            </a:extLst>
          </p:cNvPr>
          <p:cNvSpPr txBox="1"/>
          <p:nvPr/>
        </p:nvSpPr>
        <p:spPr>
          <a:xfrm>
            <a:off x="2831691" y="2974258"/>
            <a:ext cx="1335105" cy="369332"/>
          </a:xfrm>
          <a:prstGeom prst="rect">
            <a:avLst/>
          </a:prstGeom>
          <a:noFill/>
        </p:spPr>
        <p:txBody>
          <a:bodyPr wrap="square" rtlCol="0">
            <a:spAutoFit/>
          </a:bodyPr>
          <a:lstStyle/>
          <a:p>
            <a:r>
              <a:rPr lang="en-IN" dirty="0"/>
              <a:t>Encryption</a:t>
            </a:r>
          </a:p>
        </p:txBody>
      </p:sp>
      <p:sp>
        <p:nvSpPr>
          <p:cNvPr id="11" name="TextBox 10">
            <a:extLst>
              <a:ext uri="{FF2B5EF4-FFF2-40B4-BE49-F238E27FC236}">
                <a16:creationId xmlns:a16="http://schemas.microsoft.com/office/drawing/2014/main" id="{422334B8-47AF-8A00-F8B3-8D10BE94E5EC}"/>
              </a:ext>
            </a:extLst>
          </p:cNvPr>
          <p:cNvSpPr txBox="1"/>
          <p:nvPr/>
        </p:nvSpPr>
        <p:spPr>
          <a:xfrm>
            <a:off x="2209800" y="2642862"/>
            <a:ext cx="914400" cy="369332"/>
          </a:xfrm>
          <a:prstGeom prst="rect">
            <a:avLst/>
          </a:prstGeom>
          <a:noFill/>
        </p:spPr>
        <p:txBody>
          <a:bodyPr wrap="square" rtlCol="0">
            <a:spAutoFit/>
          </a:bodyPr>
          <a:lstStyle/>
          <a:p>
            <a:r>
              <a:rPr lang="en-IN" dirty="0"/>
              <a:t>K</a:t>
            </a:r>
          </a:p>
        </p:txBody>
      </p:sp>
      <p:sp>
        <p:nvSpPr>
          <p:cNvPr id="12" name="TextBox 11">
            <a:extLst>
              <a:ext uri="{FF2B5EF4-FFF2-40B4-BE49-F238E27FC236}">
                <a16:creationId xmlns:a16="http://schemas.microsoft.com/office/drawing/2014/main" id="{C550423A-ECAC-AB4F-83A1-9F613598527C}"/>
              </a:ext>
            </a:extLst>
          </p:cNvPr>
          <p:cNvSpPr txBox="1"/>
          <p:nvPr/>
        </p:nvSpPr>
        <p:spPr>
          <a:xfrm>
            <a:off x="1199913" y="3366024"/>
            <a:ext cx="914400" cy="369332"/>
          </a:xfrm>
          <a:prstGeom prst="rect">
            <a:avLst/>
          </a:prstGeom>
          <a:noFill/>
        </p:spPr>
        <p:txBody>
          <a:bodyPr wrap="square" rtlCol="0">
            <a:spAutoFit/>
          </a:bodyPr>
          <a:lstStyle/>
          <a:p>
            <a:r>
              <a:rPr lang="en-IN" dirty="0"/>
              <a:t>P1</a:t>
            </a:r>
          </a:p>
        </p:txBody>
      </p:sp>
      <p:sp>
        <p:nvSpPr>
          <p:cNvPr id="13" name="TextBox 12">
            <a:extLst>
              <a:ext uri="{FF2B5EF4-FFF2-40B4-BE49-F238E27FC236}">
                <a16:creationId xmlns:a16="http://schemas.microsoft.com/office/drawing/2014/main" id="{A1344407-3A3B-4384-67A8-6284CD983F91}"/>
              </a:ext>
            </a:extLst>
          </p:cNvPr>
          <p:cNvSpPr txBox="1"/>
          <p:nvPr/>
        </p:nvSpPr>
        <p:spPr>
          <a:xfrm>
            <a:off x="3168445" y="4527867"/>
            <a:ext cx="914400" cy="369332"/>
          </a:xfrm>
          <a:prstGeom prst="rect">
            <a:avLst/>
          </a:prstGeom>
          <a:noFill/>
        </p:spPr>
        <p:txBody>
          <a:bodyPr wrap="square" rtlCol="0">
            <a:spAutoFit/>
          </a:bodyPr>
          <a:lstStyle/>
          <a:p>
            <a:r>
              <a:rPr lang="en-IN" dirty="0"/>
              <a:t>C1</a:t>
            </a:r>
          </a:p>
        </p:txBody>
      </p:sp>
      <p:sp>
        <p:nvSpPr>
          <p:cNvPr id="14" name="TextBox 13">
            <a:extLst>
              <a:ext uri="{FF2B5EF4-FFF2-40B4-BE49-F238E27FC236}">
                <a16:creationId xmlns:a16="http://schemas.microsoft.com/office/drawing/2014/main" id="{1D931E17-692D-97EC-FDD1-92F5CCAD1575}"/>
              </a:ext>
            </a:extLst>
          </p:cNvPr>
          <p:cNvSpPr txBox="1"/>
          <p:nvPr/>
        </p:nvSpPr>
        <p:spPr>
          <a:xfrm>
            <a:off x="5451987" y="2632407"/>
            <a:ext cx="914400" cy="369332"/>
          </a:xfrm>
          <a:prstGeom prst="rect">
            <a:avLst/>
          </a:prstGeom>
          <a:noFill/>
        </p:spPr>
        <p:txBody>
          <a:bodyPr wrap="square" rtlCol="0">
            <a:spAutoFit/>
          </a:bodyPr>
          <a:lstStyle/>
          <a:p>
            <a:r>
              <a:rPr lang="en-IN" dirty="0"/>
              <a:t>K</a:t>
            </a:r>
          </a:p>
        </p:txBody>
      </p:sp>
      <p:sp>
        <p:nvSpPr>
          <p:cNvPr id="15" name="TextBox 14">
            <a:extLst>
              <a:ext uri="{FF2B5EF4-FFF2-40B4-BE49-F238E27FC236}">
                <a16:creationId xmlns:a16="http://schemas.microsoft.com/office/drawing/2014/main" id="{AE67896A-4E13-E9DF-A7A7-6948264164D4}"/>
              </a:ext>
            </a:extLst>
          </p:cNvPr>
          <p:cNvSpPr txBox="1"/>
          <p:nvPr/>
        </p:nvSpPr>
        <p:spPr>
          <a:xfrm>
            <a:off x="6154616" y="2767159"/>
            <a:ext cx="1229410" cy="369332"/>
          </a:xfrm>
          <a:prstGeom prst="rect">
            <a:avLst/>
          </a:prstGeom>
          <a:noFill/>
        </p:spPr>
        <p:txBody>
          <a:bodyPr wrap="square" rtlCol="0">
            <a:spAutoFit/>
          </a:bodyPr>
          <a:lstStyle/>
          <a:p>
            <a:r>
              <a:rPr lang="en-IN" dirty="0"/>
              <a:t>Encryption</a:t>
            </a:r>
          </a:p>
        </p:txBody>
      </p:sp>
      <p:sp>
        <p:nvSpPr>
          <p:cNvPr id="16" name="TextBox 15">
            <a:extLst>
              <a:ext uri="{FF2B5EF4-FFF2-40B4-BE49-F238E27FC236}">
                <a16:creationId xmlns:a16="http://schemas.microsoft.com/office/drawing/2014/main" id="{DBFC779E-228D-E634-EB5E-F85049165956}"/>
              </a:ext>
            </a:extLst>
          </p:cNvPr>
          <p:cNvSpPr txBox="1"/>
          <p:nvPr/>
        </p:nvSpPr>
        <p:spPr>
          <a:xfrm>
            <a:off x="4994787" y="3366024"/>
            <a:ext cx="914400" cy="369332"/>
          </a:xfrm>
          <a:prstGeom prst="rect">
            <a:avLst/>
          </a:prstGeom>
          <a:noFill/>
        </p:spPr>
        <p:txBody>
          <a:bodyPr wrap="square" rtlCol="0">
            <a:spAutoFit/>
          </a:bodyPr>
          <a:lstStyle/>
          <a:p>
            <a:r>
              <a:rPr lang="en-IN" dirty="0"/>
              <a:t>P2</a:t>
            </a:r>
          </a:p>
        </p:txBody>
      </p:sp>
      <p:sp>
        <p:nvSpPr>
          <p:cNvPr id="18" name="TextBox 17">
            <a:extLst>
              <a:ext uri="{FF2B5EF4-FFF2-40B4-BE49-F238E27FC236}">
                <a16:creationId xmlns:a16="http://schemas.microsoft.com/office/drawing/2014/main" id="{7702B12B-F7F4-59EE-AFC3-CD990991DD1A}"/>
              </a:ext>
            </a:extLst>
          </p:cNvPr>
          <p:cNvSpPr txBox="1"/>
          <p:nvPr/>
        </p:nvSpPr>
        <p:spPr>
          <a:xfrm>
            <a:off x="6383216" y="4527867"/>
            <a:ext cx="772210" cy="369332"/>
          </a:xfrm>
          <a:prstGeom prst="rect">
            <a:avLst/>
          </a:prstGeom>
          <a:noFill/>
        </p:spPr>
        <p:txBody>
          <a:bodyPr wrap="square" rtlCol="0">
            <a:spAutoFit/>
          </a:bodyPr>
          <a:lstStyle/>
          <a:p>
            <a:r>
              <a:rPr lang="en-IN" dirty="0"/>
              <a:t>C2</a:t>
            </a:r>
          </a:p>
        </p:txBody>
      </p:sp>
      <p:sp>
        <p:nvSpPr>
          <p:cNvPr id="19" name="TextBox 18">
            <a:extLst>
              <a:ext uri="{FF2B5EF4-FFF2-40B4-BE49-F238E27FC236}">
                <a16:creationId xmlns:a16="http://schemas.microsoft.com/office/drawing/2014/main" id="{C9B25A93-3200-F56E-6A4A-FC98684E1D98}"/>
              </a:ext>
            </a:extLst>
          </p:cNvPr>
          <p:cNvSpPr txBox="1"/>
          <p:nvPr/>
        </p:nvSpPr>
        <p:spPr>
          <a:xfrm>
            <a:off x="8016125" y="2642862"/>
            <a:ext cx="914400" cy="369332"/>
          </a:xfrm>
          <a:prstGeom prst="rect">
            <a:avLst/>
          </a:prstGeom>
          <a:noFill/>
        </p:spPr>
        <p:txBody>
          <a:bodyPr wrap="square" rtlCol="0">
            <a:spAutoFit/>
          </a:bodyPr>
          <a:lstStyle/>
          <a:p>
            <a:r>
              <a:rPr lang="en-IN" dirty="0"/>
              <a:t>……..</a:t>
            </a:r>
          </a:p>
        </p:txBody>
      </p:sp>
      <p:sp>
        <p:nvSpPr>
          <p:cNvPr id="20" name="TextBox 19">
            <a:extLst>
              <a:ext uri="{FF2B5EF4-FFF2-40B4-BE49-F238E27FC236}">
                <a16:creationId xmlns:a16="http://schemas.microsoft.com/office/drawing/2014/main" id="{68EDE63A-76C4-85AB-C58C-F9E2FF1162DD}"/>
              </a:ext>
            </a:extLst>
          </p:cNvPr>
          <p:cNvSpPr txBox="1"/>
          <p:nvPr/>
        </p:nvSpPr>
        <p:spPr>
          <a:xfrm>
            <a:off x="9666145" y="2817073"/>
            <a:ext cx="1638587" cy="369332"/>
          </a:xfrm>
          <a:prstGeom prst="rect">
            <a:avLst/>
          </a:prstGeom>
          <a:noFill/>
        </p:spPr>
        <p:txBody>
          <a:bodyPr wrap="square" rtlCol="0">
            <a:spAutoFit/>
          </a:bodyPr>
          <a:lstStyle/>
          <a:p>
            <a:r>
              <a:rPr lang="en-IN" dirty="0"/>
              <a:t>Encryption</a:t>
            </a:r>
          </a:p>
        </p:txBody>
      </p:sp>
      <p:sp>
        <p:nvSpPr>
          <p:cNvPr id="21" name="TextBox 20">
            <a:extLst>
              <a:ext uri="{FF2B5EF4-FFF2-40B4-BE49-F238E27FC236}">
                <a16:creationId xmlns:a16="http://schemas.microsoft.com/office/drawing/2014/main" id="{6D342D55-39E2-507F-E4F9-BE735DDBA010}"/>
              </a:ext>
            </a:extLst>
          </p:cNvPr>
          <p:cNvSpPr txBox="1"/>
          <p:nvPr/>
        </p:nvSpPr>
        <p:spPr>
          <a:xfrm>
            <a:off x="8153400" y="3336527"/>
            <a:ext cx="914400" cy="369332"/>
          </a:xfrm>
          <a:prstGeom prst="rect">
            <a:avLst/>
          </a:prstGeom>
          <a:noFill/>
        </p:spPr>
        <p:txBody>
          <a:bodyPr wrap="square" rtlCol="0">
            <a:spAutoFit/>
          </a:bodyPr>
          <a:lstStyle/>
          <a:p>
            <a:r>
              <a:rPr lang="en-IN" dirty="0" err="1"/>
              <a:t>Pn</a:t>
            </a:r>
            <a:endParaRPr lang="en-IN" dirty="0"/>
          </a:p>
        </p:txBody>
      </p:sp>
      <p:sp>
        <p:nvSpPr>
          <p:cNvPr id="22" name="TextBox 21">
            <a:extLst>
              <a:ext uri="{FF2B5EF4-FFF2-40B4-BE49-F238E27FC236}">
                <a16:creationId xmlns:a16="http://schemas.microsoft.com/office/drawing/2014/main" id="{378AB210-BB4E-7DD4-6F08-2566DFA0A1CF}"/>
              </a:ext>
            </a:extLst>
          </p:cNvPr>
          <p:cNvSpPr txBox="1"/>
          <p:nvPr/>
        </p:nvSpPr>
        <p:spPr>
          <a:xfrm>
            <a:off x="8153400" y="4443601"/>
            <a:ext cx="914400" cy="369332"/>
          </a:xfrm>
          <a:prstGeom prst="rect">
            <a:avLst/>
          </a:prstGeom>
          <a:noFill/>
        </p:spPr>
        <p:txBody>
          <a:bodyPr wrap="square" rtlCol="0">
            <a:spAutoFit/>
          </a:bodyPr>
          <a:lstStyle/>
          <a:p>
            <a:r>
              <a:rPr lang="en-IN" dirty="0"/>
              <a:t>…….</a:t>
            </a:r>
          </a:p>
        </p:txBody>
      </p:sp>
      <p:sp>
        <p:nvSpPr>
          <p:cNvPr id="23" name="TextBox 22">
            <a:extLst>
              <a:ext uri="{FF2B5EF4-FFF2-40B4-BE49-F238E27FC236}">
                <a16:creationId xmlns:a16="http://schemas.microsoft.com/office/drawing/2014/main" id="{42A02D8B-130D-3DCD-37BE-760339124357}"/>
              </a:ext>
            </a:extLst>
          </p:cNvPr>
          <p:cNvSpPr txBox="1"/>
          <p:nvPr/>
        </p:nvSpPr>
        <p:spPr>
          <a:xfrm>
            <a:off x="9982200" y="4443601"/>
            <a:ext cx="914400" cy="369332"/>
          </a:xfrm>
          <a:prstGeom prst="rect">
            <a:avLst/>
          </a:prstGeom>
          <a:noFill/>
        </p:spPr>
        <p:txBody>
          <a:bodyPr wrap="square" rtlCol="0">
            <a:spAutoFit/>
          </a:bodyPr>
          <a:lstStyle/>
          <a:p>
            <a:r>
              <a:rPr lang="en-IN" dirty="0"/>
              <a:t>Cn</a:t>
            </a:r>
          </a:p>
        </p:txBody>
      </p:sp>
      <p:sp>
        <p:nvSpPr>
          <p:cNvPr id="24" name="TextBox 23">
            <a:extLst>
              <a:ext uri="{FF2B5EF4-FFF2-40B4-BE49-F238E27FC236}">
                <a16:creationId xmlns:a16="http://schemas.microsoft.com/office/drawing/2014/main" id="{94C0A987-C3DB-920E-EE96-A7BF820EED57}"/>
              </a:ext>
            </a:extLst>
          </p:cNvPr>
          <p:cNvSpPr txBox="1"/>
          <p:nvPr/>
        </p:nvSpPr>
        <p:spPr>
          <a:xfrm>
            <a:off x="9045676" y="2582493"/>
            <a:ext cx="914400" cy="369332"/>
          </a:xfrm>
          <a:prstGeom prst="rect">
            <a:avLst/>
          </a:prstGeom>
          <a:noFill/>
        </p:spPr>
        <p:txBody>
          <a:bodyPr wrap="square" rtlCol="0">
            <a:spAutoFit/>
          </a:bodyPr>
          <a:lstStyle/>
          <a:p>
            <a:r>
              <a:rPr lang="en-IN" dirty="0"/>
              <a:t>K</a:t>
            </a:r>
          </a:p>
        </p:txBody>
      </p:sp>
      <p:sp>
        <p:nvSpPr>
          <p:cNvPr id="3" name="TextBox 2">
            <a:extLst>
              <a:ext uri="{FF2B5EF4-FFF2-40B4-BE49-F238E27FC236}">
                <a16:creationId xmlns:a16="http://schemas.microsoft.com/office/drawing/2014/main" id="{BC1CA047-8A01-E487-9BBB-37D131478CCC}"/>
              </a:ext>
            </a:extLst>
          </p:cNvPr>
          <p:cNvSpPr txBox="1"/>
          <p:nvPr/>
        </p:nvSpPr>
        <p:spPr>
          <a:xfrm>
            <a:off x="515675" y="1021539"/>
            <a:ext cx="4853255" cy="461665"/>
          </a:xfrm>
          <a:prstGeom prst="rect">
            <a:avLst/>
          </a:prstGeom>
          <a:noFill/>
        </p:spPr>
        <p:txBody>
          <a:bodyPr wrap="square" rtlCol="0">
            <a:spAutoFit/>
          </a:bodyPr>
          <a:lstStyle/>
          <a:p>
            <a:r>
              <a:rPr lang="en-US" sz="2400" dirty="0">
                <a:solidFill>
                  <a:srgbClr val="FF0000"/>
                </a:solidFill>
                <a:latin typeface="Times New Roman" panose="02020603050405020304" pitchFamily="18" charset="0"/>
                <a:cs typeface="Times New Roman" panose="02020603050405020304" pitchFamily="18" charset="0"/>
              </a:rPr>
              <a:t>Encry</a:t>
            </a:r>
            <a:r>
              <a:rPr lang="en-US" sz="2000" dirty="0">
                <a:solidFill>
                  <a:srgbClr val="FF0000"/>
                </a:solidFill>
                <a:latin typeface="Times New Roman" panose="02020603050405020304" pitchFamily="18" charset="0"/>
                <a:cs typeface="Times New Roman" panose="02020603050405020304" pitchFamily="18" charset="0"/>
              </a:rPr>
              <a:t>ption and Decryption</a:t>
            </a:r>
            <a:endParaRPr lang="en-IN" sz="2000" dirty="0">
              <a:solidFill>
                <a:srgbClr val="FF00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112A34B-8307-0AF4-D260-A4C82D5EE111}"/>
              </a:ext>
            </a:extLst>
          </p:cNvPr>
          <p:cNvSpPr txBox="1"/>
          <p:nvPr/>
        </p:nvSpPr>
        <p:spPr>
          <a:xfrm>
            <a:off x="6941574" y="5295117"/>
            <a:ext cx="3134512" cy="1600438"/>
          </a:xfrm>
          <a:prstGeom prst="rect">
            <a:avLst/>
          </a:prstGeom>
          <a:noFill/>
        </p:spPr>
        <p:txBody>
          <a:bodyPr wrap="none" rtlCol="0">
            <a:spAutoFit/>
          </a:bodyPr>
          <a:lstStyle/>
          <a:p>
            <a:pPr marL="342900" indent="-342900">
              <a:buFont typeface="Arial" panose="020B0604020202020204" pitchFamily="34" charset="0"/>
              <a:buChar char="•"/>
            </a:pPr>
            <a:r>
              <a:rPr lang="en-US" sz="2000" i="0" dirty="0" err="1">
                <a:solidFill>
                  <a:srgbClr val="FF0000"/>
                </a:solidFill>
                <a:effectLst/>
                <a:latin typeface="Times New Roman" panose="02020603050405020304" pitchFamily="18" charset="0"/>
                <a:cs typeface="Times New Roman" panose="02020603050405020304" pitchFamily="18" charset="0"/>
              </a:rPr>
              <a:t>Initialisation</a:t>
            </a:r>
            <a:r>
              <a:rPr lang="en-US" sz="2000" i="0" dirty="0">
                <a:solidFill>
                  <a:srgbClr val="FF0000"/>
                </a:solidFill>
                <a:effectLst/>
                <a:latin typeface="Times New Roman" panose="02020603050405020304" pitchFamily="18" charset="0"/>
                <a:cs typeface="Times New Roman" panose="02020603050405020304" pitchFamily="18" charset="0"/>
              </a:rPr>
              <a:t> Vector- (IV)</a:t>
            </a:r>
          </a:p>
          <a:p>
            <a:pPr marL="342900" indent="-342900">
              <a:buFont typeface="Arial" panose="020B0604020202020204" pitchFamily="34" charset="0"/>
              <a:buChar char="•"/>
            </a:pPr>
            <a:r>
              <a:rPr lang="en-US" sz="2000" dirty="0">
                <a:solidFill>
                  <a:srgbClr val="FF0000"/>
                </a:solidFill>
                <a:latin typeface="Times New Roman" panose="02020603050405020304" pitchFamily="18" charset="0"/>
                <a:cs typeface="Times New Roman" panose="02020603050405020304" pitchFamily="18" charset="0"/>
              </a:rPr>
              <a:t>Plain text – P</a:t>
            </a:r>
          </a:p>
          <a:p>
            <a:pPr marL="342900" indent="-342900">
              <a:buFont typeface="Arial" panose="020B0604020202020204" pitchFamily="34" charset="0"/>
              <a:buChar char="•"/>
            </a:pPr>
            <a:r>
              <a:rPr lang="en-US" sz="2000" dirty="0">
                <a:solidFill>
                  <a:srgbClr val="FF0000"/>
                </a:solidFill>
                <a:latin typeface="Times New Roman" panose="02020603050405020304" pitchFamily="18" charset="0"/>
                <a:cs typeface="Times New Roman" panose="02020603050405020304" pitchFamily="18" charset="0"/>
              </a:rPr>
              <a:t>Key – k</a:t>
            </a:r>
          </a:p>
          <a:p>
            <a:pPr marL="342900" indent="-342900">
              <a:buFont typeface="Arial" panose="020B0604020202020204" pitchFamily="34" charset="0"/>
              <a:buChar char="•"/>
            </a:pPr>
            <a:r>
              <a:rPr lang="en-US" sz="2000" dirty="0">
                <a:solidFill>
                  <a:srgbClr val="FF0000"/>
                </a:solidFill>
                <a:latin typeface="Times New Roman" panose="02020603050405020304" pitchFamily="18" charset="0"/>
                <a:cs typeface="Times New Roman" panose="02020603050405020304" pitchFamily="18" charset="0"/>
              </a:rPr>
              <a:t>Cipher text – C</a:t>
            </a:r>
          </a:p>
          <a:p>
            <a:endParaRPr lang="en-US" dirty="0"/>
          </a:p>
        </p:txBody>
      </p:sp>
    </p:spTree>
    <p:extLst>
      <p:ext uri="{BB962C8B-B14F-4D97-AF65-F5344CB8AC3E}">
        <p14:creationId xmlns:p14="http://schemas.microsoft.com/office/powerpoint/2010/main" val="1944769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3CD0EB-E675-E45A-B1AF-6FFBA9C04774}"/>
              </a:ext>
            </a:extLst>
          </p:cNvPr>
          <p:cNvSpPr>
            <a:spLocks noGrp="1"/>
          </p:cNvSpPr>
          <p:nvPr>
            <p:ph type="dt" sz="half" idx="10"/>
          </p:nvPr>
        </p:nvSpPr>
        <p:spPr/>
        <p:txBody>
          <a:bodyPr/>
          <a:lstStyle/>
          <a:p>
            <a:fld id="{F81244A9-3B2D-4720-8D04-47D2B11805D7}" type="datetime1">
              <a:rPr lang="en-IN" smtClean="0"/>
              <a:t>26-05-2024</a:t>
            </a:fld>
            <a:endParaRPr lang="en-IN"/>
          </a:p>
        </p:txBody>
      </p:sp>
      <p:sp>
        <p:nvSpPr>
          <p:cNvPr id="3" name="Slide Number Placeholder 2">
            <a:extLst>
              <a:ext uri="{FF2B5EF4-FFF2-40B4-BE49-F238E27FC236}">
                <a16:creationId xmlns:a16="http://schemas.microsoft.com/office/drawing/2014/main" id="{6F3B7FF1-3C87-FF34-64C3-99E581E7A20B}"/>
              </a:ext>
            </a:extLst>
          </p:cNvPr>
          <p:cNvSpPr>
            <a:spLocks noGrp="1"/>
          </p:cNvSpPr>
          <p:nvPr>
            <p:ph type="sldNum" sz="quarter" idx="12"/>
          </p:nvPr>
        </p:nvSpPr>
        <p:spPr/>
        <p:txBody>
          <a:bodyPr/>
          <a:lstStyle/>
          <a:p>
            <a:fld id="{61E3BFED-9F84-4D5F-B4E4-248DC167C07C}" type="slidenum">
              <a:rPr lang="en-IN" smtClean="0"/>
              <a:t>59</a:t>
            </a:fld>
            <a:endParaRPr lang="en-IN"/>
          </a:p>
        </p:txBody>
      </p:sp>
      <p:sp>
        <p:nvSpPr>
          <p:cNvPr id="5" name="TextBox 4">
            <a:extLst>
              <a:ext uri="{FF2B5EF4-FFF2-40B4-BE49-F238E27FC236}">
                <a16:creationId xmlns:a16="http://schemas.microsoft.com/office/drawing/2014/main" id="{8AAFF981-2A4A-3090-C90C-CEFC081E6D5A}"/>
              </a:ext>
            </a:extLst>
          </p:cNvPr>
          <p:cNvSpPr txBox="1"/>
          <p:nvPr/>
        </p:nvSpPr>
        <p:spPr>
          <a:xfrm>
            <a:off x="865415" y="1042310"/>
            <a:ext cx="6097554" cy="400110"/>
          </a:xfrm>
          <a:prstGeom prst="rect">
            <a:avLst/>
          </a:prstGeom>
          <a:noFill/>
        </p:spPr>
        <p:txBody>
          <a:bodyPr wrap="square">
            <a:spAutoFit/>
          </a:bodyPr>
          <a:lstStyle/>
          <a:p>
            <a:r>
              <a:rPr lang="en-US" sz="2000" b="1" dirty="0">
                <a:solidFill>
                  <a:srgbClr val="FF0000"/>
                </a:solidFill>
                <a:latin typeface="Times New Roman" panose="02020603050405020304" pitchFamily="18" charset="0"/>
                <a:cs typeface="Times New Roman" panose="02020603050405020304" pitchFamily="18" charset="0"/>
              </a:rPr>
              <a:t>ENCRYPTED IMAGE</a:t>
            </a:r>
          </a:p>
        </p:txBody>
      </p:sp>
      <p:sp>
        <p:nvSpPr>
          <p:cNvPr id="7" name="TextBox 6">
            <a:extLst>
              <a:ext uri="{FF2B5EF4-FFF2-40B4-BE49-F238E27FC236}">
                <a16:creationId xmlns:a16="http://schemas.microsoft.com/office/drawing/2014/main" id="{F0B80CD6-F822-750F-CDCB-1687BAF60A65}"/>
              </a:ext>
            </a:extLst>
          </p:cNvPr>
          <p:cNvSpPr txBox="1"/>
          <p:nvPr/>
        </p:nvSpPr>
        <p:spPr>
          <a:xfrm>
            <a:off x="7135586" y="1042310"/>
            <a:ext cx="6097554" cy="400110"/>
          </a:xfrm>
          <a:prstGeom prst="rect">
            <a:avLst/>
          </a:prstGeom>
          <a:noFill/>
        </p:spPr>
        <p:txBody>
          <a:bodyPr wrap="square">
            <a:spAutoFit/>
          </a:bodyPr>
          <a:lstStyle/>
          <a:p>
            <a:r>
              <a:rPr lang="en-US" sz="2000" b="1" dirty="0">
                <a:solidFill>
                  <a:srgbClr val="FF0000"/>
                </a:solidFill>
                <a:latin typeface="Times New Roman" panose="02020603050405020304" pitchFamily="18" charset="0"/>
                <a:cs typeface="Times New Roman" panose="02020603050405020304" pitchFamily="18" charset="0"/>
              </a:rPr>
              <a:t>DECRYPTED IMAGE</a:t>
            </a:r>
          </a:p>
        </p:txBody>
      </p:sp>
      <p:pic>
        <p:nvPicPr>
          <p:cNvPr id="9" name="Picture 8">
            <a:extLst>
              <a:ext uri="{FF2B5EF4-FFF2-40B4-BE49-F238E27FC236}">
                <a16:creationId xmlns:a16="http://schemas.microsoft.com/office/drawing/2014/main" id="{E1CD6A20-D19A-314C-FD68-72D9A26865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3551" y="1530220"/>
            <a:ext cx="4572000" cy="4572000"/>
          </a:xfrm>
          <a:prstGeom prst="rect">
            <a:avLst/>
          </a:prstGeom>
        </p:spPr>
      </p:pic>
      <p:pic>
        <p:nvPicPr>
          <p:cNvPr id="10" name="Picture 9">
            <a:extLst>
              <a:ext uri="{FF2B5EF4-FFF2-40B4-BE49-F238E27FC236}">
                <a16:creationId xmlns:a16="http://schemas.microsoft.com/office/drawing/2014/main" id="{9A3D8DB2-46BA-21DF-2027-A89175ACB1E1}"/>
              </a:ext>
            </a:extLst>
          </p:cNvPr>
          <p:cNvPicPr>
            <a:picLocks noChangeAspect="1"/>
          </p:cNvPicPr>
          <p:nvPr/>
        </p:nvPicPr>
        <p:blipFill>
          <a:blip r:embed="rId3"/>
          <a:stretch>
            <a:fillRect/>
          </a:stretch>
        </p:blipFill>
        <p:spPr>
          <a:xfrm>
            <a:off x="6962969" y="1529824"/>
            <a:ext cx="4572396" cy="4572396"/>
          </a:xfrm>
          <a:prstGeom prst="rect">
            <a:avLst/>
          </a:prstGeom>
        </p:spPr>
      </p:pic>
      <p:sp>
        <p:nvSpPr>
          <p:cNvPr id="4" name="TextBox 3">
            <a:extLst>
              <a:ext uri="{FF2B5EF4-FFF2-40B4-BE49-F238E27FC236}">
                <a16:creationId xmlns:a16="http://schemas.microsoft.com/office/drawing/2014/main" id="{D0D32494-3133-29B3-38B5-29734C4D8F74}"/>
              </a:ext>
            </a:extLst>
          </p:cNvPr>
          <p:cNvSpPr txBox="1"/>
          <p:nvPr/>
        </p:nvSpPr>
        <p:spPr>
          <a:xfrm>
            <a:off x="8453120" y="6356350"/>
            <a:ext cx="1723549"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1024 x 1024</a:t>
            </a:r>
          </a:p>
        </p:txBody>
      </p:sp>
    </p:spTree>
    <p:extLst>
      <p:ext uri="{BB962C8B-B14F-4D97-AF65-F5344CB8AC3E}">
        <p14:creationId xmlns:p14="http://schemas.microsoft.com/office/powerpoint/2010/main" val="2189920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60BE12-E677-38AE-D004-284484DF5D19}"/>
              </a:ext>
            </a:extLst>
          </p:cNvPr>
          <p:cNvSpPr>
            <a:spLocks noGrp="1"/>
          </p:cNvSpPr>
          <p:nvPr>
            <p:ph type="dt" sz="half" idx="10"/>
          </p:nvPr>
        </p:nvSpPr>
        <p:spPr/>
        <p:txBody>
          <a:bodyPr/>
          <a:lstStyle/>
          <a:p>
            <a:fld id="{F81244A9-3B2D-4720-8D04-47D2B11805D7}" type="datetime1">
              <a:rPr lang="en-IN" smtClean="0"/>
              <a:t>26-05-2024</a:t>
            </a:fld>
            <a:endParaRPr lang="en-IN"/>
          </a:p>
        </p:txBody>
      </p:sp>
      <p:sp>
        <p:nvSpPr>
          <p:cNvPr id="3" name="Slide Number Placeholder 2">
            <a:extLst>
              <a:ext uri="{FF2B5EF4-FFF2-40B4-BE49-F238E27FC236}">
                <a16:creationId xmlns:a16="http://schemas.microsoft.com/office/drawing/2014/main" id="{59B2E592-BA62-8697-AECF-59CCA50923FC}"/>
              </a:ext>
            </a:extLst>
          </p:cNvPr>
          <p:cNvSpPr>
            <a:spLocks noGrp="1"/>
          </p:cNvSpPr>
          <p:nvPr>
            <p:ph type="sldNum" sz="quarter" idx="12"/>
          </p:nvPr>
        </p:nvSpPr>
        <p:spPr/>
        <p:txBody>
          <a:bodyPr/>
          <a:lstStyle/>
          <a:p>
            <a:fld id="{61E3BFED-9F84-4D5F-B4E4-248DC167C07C}" type="slidenum">
              <a:rPr lang="en-IN" smtClean="0"/>
              <a:t>6</a:t>
            </a:fld>
            <a:endParaRPr lang="en-IN"/>
          </a:p>
        </p:txBody>
      </p:sp>
      <p:sp>
        <p:nvSpPr>
          <p:cNvPr id="4" name="TextBox 3">
            <a:extLst>
              <a:ext uri="{FF2B5EF4-FFF2-40B4-BE49-F238E27FC236}">
                <a16:creationId xmlns:a16="http://schemas.microsoft.com/office/drawing/2014/main" id="{EDD2AD0A-60DE-933E-BCFB-41F7845A5BF3}"/>
              </a:ext>
            </a:extLst>
          </p:cNvPr>
          <p:cNvSpPr txBox="1"/>
          <p:nvPr/>
        </p:nvSpPr>
        <p:spPr>
          <a:xfrm>
            <a:off x="1435165" y="567433"/>
            <a:ext cx="8817428" cy="523220"/>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MAIN TYPES OF ENCRYPTION METHEDOLOGIES</a:t>
            </a:r>
          </a:p>
        </p:txBody>
      </p:sp>
      <p:sp>
        <p:nvSpPr>
          <p:cNvPr id="8" name="TextBox 7">
            <a:extLst>
              <a:ext uri="{FF2B5EF4-FFF2-40B4-BE49-F238E27FC236}">
                <a16:creationId xmlns:a16="http://schemas.microsoft.com/office/drawing/2014/main" id="{83AE9787-F56D-8037-7034-D6E0E099DFEC}"/>
              </a:ext>
            </a:extLst>
          </p:cNvPr>
          <p:cNvSpPr txBox="1"/>
          <p:nvPr/>
        </p:nvSpPr>
        <p:spPr>
          <a:xfrm>
            <a:off x="423862" y="1203910"/>
            <a:ext cx="6044682" cy="400110"/>
          </a:xfrm>
          <a:prstGeom prst="rect">
            <a:avLst/>
          </a:prstGeom>
          <a:noFill/>
        </p:spPr>
        <p:txBody>
          <a:bodyPr wrap="square" rtlCol="0">
            <a:spAutoFit/>
          </a:bodyPr>
          <a:lstStyle/>
          <a:p>
            <a:r>
              <a:rPr lang="en-US" sz="2000" b="1" u="sng" dirty="0">
                <a:latin typeface="Times New Roman" panose="02020603050405020304" pitchFamily="18" charset="0"/>
                <a:cs typeface="Times New Roman" panose="02020603050405020304" pitchFamily="18" charset="0"/>
              </a:rPr>
              <a:t>There are 2 main types of encryption methodologies:</a:t>
            </a:r>
          </a:p>
        </p:txBody>
      </p:sp>
      <p:sp>
        <p:nvSpPr>
          <p:cNvPr id="11" name="TextBox 10">
            <a:extLst>
              <a:ext uri="{FF2B5EF4-FFF2-40B4-BE49-F238E27FC236}">
                <a16:creationId xmlns:a16="http://schemas.microsoft.com/office/drawing/2014/main" id="{A2DBC1DD-43FA-F957-859C-0C856A7AD055}"/>
              </a:ext>
            </a:extLst>
          </p:cNvPr>
          <p:cNvSpPr txBox="1"/>
          <p:nvPr/>
        </p:nvSpPr>
        <p:spPr>
          <a:xfrm>
            <a:off x="423862" y="1802921"/>
            <a:ext cx="11344275" cy="5324535"/>
          </a:xfrm>
          <a:prstGeom prst="rect">
            <a:avLst/>
          </a:prstGeom>
          <a:noFill/>
        </p:spPr>
        <p:txBody>
          <a:bodyPr wrap="square" rtlCol="0">
            <a:spAutoFit/>
          </a:bodyPr>
          <a:lstStyle/>
          <a:p>
            <a:pPr marL="342900"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Symmetric Encryption</a:t>
            </a:r>
          </a:p>
          <a:p>
            <a:r>
              <a:rPr lang="en-US" sz="2000" dirty="0">
                <a:latin typeface="Times New Roman" panose="02020603050405020304" pitchFamily="18" charset="0"/>
                <a:cs typeface="Times New Roman" panose="02020603050405020304" pitchFamily="18" charset="0"/>
              </a:rPr>
              <a:t>In symmetric encryption, the same secret key is used for both encryption and decryption, </a:t>
            </a:r>
          </a:p>
          <a:p>
            <a:r>
              <a:rPr lang="en-US" sz="2000" dirty="0">
                <a:latin typeface="Times New Roman" panose="02020603050405020304" pitchFamily="18" charset="0"/>
                <a:cs typeface="Times New Roman" panose="02020603050405020304" pitchFamily="18" charset="0"/>
              </a:rPr>
              <a:t>shared between the sender and receiver. It must remain confidential for security.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This method is faster and more efficient than asymmetric encryption. </a:t>
            </a:r>
          </a:p>
          <a:p>
            <a:r>
              <a:rPr lang="en-US" sz="2000" dirty="0">
                <a:latin typeface="Times New Roman" panose="02020603050405020304" pitchFamily="18" charset="0"/>
                <a:cs typeface="Times New Roman" panose="02020603050405020304" pitchFamily="18" charset="0"/>
              </a:rPr>
              <a:t>Common symmetric algorithms include AES and DES.</a:t>
            </a:r>
          </a:p>
          <a:p>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Asymmetric Encryption</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In asymmetric encryption, or public-key encryption, a public key is used for encryption and a private key for decryption. The public key can be freely distributed, enabling anyone to encrypt data that only the private key holder can decrypt.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It is slower but offers additional security benefits like secure key distribution and non-repudiation. Common asymmetric encryption algorithms include RSA and ECC.</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p>
        </p:txBody>
      </p:sp>
      <p:sp>
        <p:nvSpPr>
          <p:cNvPr id="12" name="TextBox 11">
            <a:extLst>
              <a:ext uri="{FF2B5EF4-FFF2-40B4-BE49-F238E27FC236}">
                <a16:creationId xmlns:a16="http://schemas.microsoft.com/office/drawing/2014/main" id="{76221331-4F05-507F-0073-63D2D4FAB381}"/>
              </a:ext>
            </a:extLst>
          </p:cNvPr>
          <p:cNvSpPr txBox="1"/>
          <p:nvPr/>
        </p:nvSpPr>
        <p:spPr>
          <a:xfrm>
            <a:off x="13938766" y="5934670"/>
            <a:ext cx="2743201" cy="923330"/>
          </a:xfrm>
          <a:prstGeom prst="rect">
            <a:avLst/>
          </a:prstGeom>
          <a:noFill/>
        </p:spPr>
        <p:txBody>
          <a:bodyPr wrap="square" rtlCol="0">
            <a:spAutoFit/>
          </a:bodyPr>
          <a:lstStyle/>
          <a:p>
            <a:endParaRPr lang="en-US" dirty="0"/>
          </a:p>
          <a:p>
            <a:endParaRPr lang="en-US" dirty="0"/>
          </a:p>
          <a:p>
            <a:endParaRPr lang="en-US" dirty="0"/>
          </a:p>
        </p:txBody>
      </p:sp>
    </p:spTree>
    <p:extLst>
      <p:ext uri="{BB962C8B-B14F-4D97-AF65-F5344CB8AC3E}">
        <p14:creationId xmlns:p14="http://schemas.microsoft.com/office/powerpoint/2010/main" val="37301560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C34637-8840-4999-2500-4280A73E30A0}"/>
              </a:ext>
            </a:extLst>
          </p:cNvPr>
          <p:cNvSpPr>
            <a:spLocks noGrp="1"/>
          </p:cNvSpPr>
          <p:nvPr>
            <p:ph type="dt" sz="half" idx="10"/>
          </p:nvPr>
        </p:nvSpPr>
        <p:spPr/>
        <p:txBody>
          <a:bodyPr/>
          <a:lstStyle/>
          <a:p>
            <a:fld id="{F81244A9-3B2D-4720-8D04-47D2B11805D7}" type="datetime1">
              <a:rPr lang="en-IN" smtClean="0"/>
              <a:t>26-05-2024</a:t>
            </a:fld>
            <a:endParaRPr lang="en-IN"/>
          </a:p>
        </p:txBody>
      </p:sp>
      <p:sp>
        <p:nvSpPr>
          <p:cNvPr id="3" name="Slide Number Placeholder 2">
            <a:extLst>
              <a:ext uri="{FF2B5EF4-FFF2-40B4-BE49-F238E27FC236}">
                <a16:creationId xmlns:a16="http://schemas.microsoft.com/office/drawing/2014/main" id="{A718A442-761C-B32A-6A19-4F0EF4F1E79C}"/>
              </a:ext>
            </a:extLst>
          </p:cNvPr>
          <p:cNvSpPr>
            <a:spLocks noGrp="1"/>
          </p:cNvSpPr>
          <p:nvPr>
            <p:ph type="sldNum" sz="quarter" idx="12"/>
          </p:nvPr>
        </p:nvSpPr>
        <p:spPr/>
        <p:txBody>
          <a:bodyPr/>
          <a:lstStyle/>
          <a:p>
            <a:fld id="{61E3BFED-9F84-4D5F-B4E4-248DC167C07C}" type="slidenum">
              <a:rPr lang="en-IN" smtClean="0"/>
              <a:t>60</a:t>
            </a:fld>
            <a:endParaRPr lang="en-IN"/>
          </a:p>
        </p:txBody>
      </p:sp>
      <p:sp>
        <p:nvSpPr>
          <p:cNvPr id="4" name="TextBox 3">
            <a:extLst>
              <a:ext uri="{FF2B5EF4-FFF2-40B4-BE49-F238E27FC236}">
                <a16:creationId xmlns:a16="http://schemas.microsoft.com/office/drawing/2014/main" id="{2DA77492-B2EB-16F1-3A2A-0E0B2A726D3D}"/>
              </a:ext>
            </a:extLst>
          </p:cNvPr>
          <p:cNvSpPr txBox="1"/>
          <p:nvPr/>
        </p:nvSpPr>
        <p:spPr>
          <a:xfrm>
            <a:off x="2058112" y="793704"/>
            <a:ext cx="8390823" cy="1077218"/>
          </a:xfrm>
          <a:prstGeom prst="rect">
            <a:avLst/>
          </a:prstGeom>
          <a:noFill/>
        </p:spPr>
        <p:txBody>
          <a:bodyPr wrap="non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RTL SCHEMATIC DIAGRAM FOR ENCRYPTION</a:t>
            </a:r>
          </a:p>
          <a:p>
            <a:endParaRPr lang="en-US" dirty="0"/>
          </a:p>
          <a:p>
            <a:endParaRPr lang="en-US" dirty="0"/>
          </a:p>
        </p:txBody>
      </p:sp>
      <p:pic>
        <p:nvPicPr>
          <p:cNvPr id="6" name="Picture 5">
            <a:extLst>
              <a:ext uri="{FF2B5EF4-FFF2-40B4-BE49-F238E27FC236}">
                <a16:creationId xmlns:a16="http://schemas.microsoft.com/office/drawing/2014/main" id="{87783B93-9249-FEF7-5B1A-40EBCC5F0E8A}"/>
              </a:ext>
            </a:extLst>
          </p:cNvPr>
          <p:cNvPicPr>
            <a:picLocks noChangeAspect="1"/>
          </p:cNvPicPr>
          <p:nvPr/>
        </p:nvPicPr>
        <p:blipFill rotWithShape="1">
          <a:blip r:embed="rId2">
            <a:extLst>
              <a:ext uri="{28A0092B-C50C-407E-A947-70E740481C1C}">
                <a14:useLocalDpi xmlns:a14="http://schemas.microsoft.com/office/drawing/2010/main" val="0"/>
              </a:ext>
            </a:extLst>
          </a:blip>
          <a:srcRect l="32347" t="14879" r="7996" b="29134"/>
          <a:stretch/>
        </p:blipFill>
        <p:spPr>
          <a:xfrm>
            <a:off x="2644878" y="2123767"/>
            <a:ext cx="6303954" cy="3126659"/>
          </a:xfrm>
          <a:prstGeom prst="rect">
            <a:avLst/>
          </a:prstGeom>
        </p:spPr>
      </p:pic>
    </p:spTree>
    <p:extLst>
      <p:ext uri="{BB962C8B-B14F-4D97-AF65-F5344CB8AC3E}">
        <p14:creationId xmlns:p14="http://schemas.microsoft.com/office/powerpoint/2010/main" val="25829042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0FE2D-986B-13A3-FDF1-8C6382635BDC}"/>
              </a:ext>
            </a:extLst>
          </p:cNvPr>
          <p:cNvSpPr>
            <a:spLocks noGrp="1"/>
          </p:cNvSpPr>
          <p:nvPr>
            <p:ph type="title"/>
          </p:nvPr>
        </p:nvSpPr>
        <p:spPr>
          <a:xfrm>
            <a:off x="838200" y="949018"/>
            <a:ext cx="12585290" cy="567936"/>
          </a:xfrm>
        </p:spPr>
        <p:txBody>
          <a:bodyPr>
            <a:normAutofit fontScale="90000"/>
          </a:bodyPr>
          <a:lstStyle/>
          <a:p>
            <a:r>
              <a:rPr lang="en-US" sz="3200" b="1" i="0" dirty="0">
                <a:solidFill>
                  <a:srgbClr val="FF0000"/>
                </a:solidFill>
                <a:effectLst/>
                <a:latin typeface="Times New Roman" panose="02020603050405020304" pitchFamily="18" charset="0"/>
                <a:cs typeface="Times New Roman" panose="02020603050405020304" pitchFamily="18" charset="0"/>
              </a:rPr>
              <a:t>OUTPUT FEEDBACK MODE (OFB)</a:t>
            </a:r>
            <a:r>
              <a:rPr lang="en-US" sz="3100" dirty="0">
                <a:solidFill>
                  <a:srgbClr val="FF0000"/>
                </a:solidFill>
                <a:latin typeface="Times New Roman" panose="02020603050405020304" pitchFamily="18" charset="0"/>
                <a:cs typeface="Times New Roman" panose="02020603050405020304" pitchFamily="18" charset="0"/>
              </a:rPr>
              <a:t>-</a:t>
            </a:r>
            <a:r>
              <a:rPr lang="en-US" sz="3100" dirty="0">
                <a:solidFill>
                  <a:schemeClr val="tx1"/>
                </a:solidFill>
                <a:latin typeface="Times New Roman" panose="02020603050405020304" pitchFamily="18" charset="0"/>
                <a:cs typeface="Times New Roman" panose="02020603050405020304" pitchFamily="18" charset="0"/>
              </a:rPr>
              <a:t> </a:t>
            </a:r>
            <a:r>
              <a:rPr lang="en-US" sz="3100" b="1" dirty="0">
                <a:solidFill>
                  <a:srgbClr val="FF0000"/>
                </a:solidFill>
                <a:latin typeface="Times New Roman" panose="02020603050405020304" pitchFamily="18" charset="0"/>
                <a:cs typeface="Times New Roman" panose="02020603050405020304" pitchFamily="18" charset="0"/>
              </a:rPr>
              <a:t>Encryption SIMULATION</a:t>
            </a: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51F4CE8B-B8EB-0926-7A39-069E0325187F}"/>
              </a:ext>
            </a:extLst>
          </p:cNvPr>
          <p:cNvSpPr>
            <a:spLocks noGrp="1"/>
          </p:cNvSpPr>
          <p:nvPr>
            <p:ph type="dt" sz="half" idx="10"/>
          </p:nvPr>
        </p:nvSpPr>
        <p:spPr/>
        <p:txBody>
          <a:bodyPr/>
          <a:lstStyle/>
          <a:p>
            <a:fld id="{23A75988-383B-43A4-8E4F-7E945F5F8BD8}" type="datetime1">
              <a:rPr lang="en-IN" smtClean="0"/>
              <a:t>26-05-2024</a:t>
            </a:fld>
            <a:endParaRPr lang="en-IN"/>
          </a:p>
        </p:txBody>
      </p:sp>
      <p:sp>
        <p:nvSpPr>
          <p:cNvPr id="3" name="Slide Number Placeholder 2">
            <a:extLst>
              <a:ext uri="{FF2B5EF4-FFF2-40B4-BE49-F238E27FC236}">
                <a16:creationId xmlns:a16="http://schemas.microsoft.com/office/drawing/2014/main" id="{64BE42B6-2336-EA4E-BF63-7903736CBBBF}"/>
              </a:ext>
            </a:extLst>
          </p:cNvPr>
          <p:cNvSpPr>
            <a:spLocks noGrp="1"/>
          </p:cNvSpPr>
          <p:nvPr>
            <p:ph type="sldNum" sz="quarter" idx="12"/>
          </p:nvPr>
        </p:nvSpPr>
        <p:spPr/>
        <p:txBody>
          <a:bodyPr/>
          <a:lstStyle/>
          <a:p>
            <a:fld id="{61E3BFED-9F84-4D5F-B4E4-248DC167C07C}" type="slidenum">
              <a:rPr lang="en-IN" smtClean="0"/>
              <a:t>61</a:t>
            </a:fld>
            <a:endParaRPr lang="en-IN"/>
          </a:p>
        </p:txBody>
      </p:sp>
      <p:pic>
        <p:nvPicPr>
          <p:cNvPr id="4" name="Picture 3">
            <a:extLst>
              <a:ext uri="{FF2B5EF4-FFF2-40B4-BE49-F238E27FC236}">
                <a16:creationId xmlns:a16="http://schemas.microsoft.com/office/drawing/2014/main" id="{631B00CE-D465-3E36-D9C0-A88DC04E281B}"/>
              </a:ext>
            </a:extLst>
          </p:cNvPr>
          <p:cNvPicPr>
            <a:picLocks noChangeAspect="1"/>
          </p:cNvPicPr>
          <p:nvPr/>
        </p:nvPicPr>
        <p:blipFill rotWithShape="1">
          <a:blip r:embed="rId2">
            <a:extLst>
              <a:ext uri="{28A0092B-C50C-407E-A947-70E740481C1C}">
                <a14:useLocalDpi xmlns:a14="http://schemas.microsoft.com/office/drawing/2010/main" val="0"/>
              </a:ext>
            </a:extLst>
          </a:blip>
          <a:srcRect l="32632" t="8992" r="1271" b="31853"/>
          <a:stretch/>
        </p:blipFill>
        <p:spPr>
          <a:xfrm>
            <a:off x="2572364" y="2094271"/>
            <a:ext cx="7047271" cy="3116826"/>
          </a:xfrm>
          <a:prstGeom prst="rect">
            <a:avLst/>
          </a:prstGeom>
        </p:spPr>
      </p:pic>
    </p:spTree>
    <p:extLst>
      <p:ext uri="{BB962C8B-B14F-4D97-AF65-F5344CB8AC3E}">
        <p14:creationId xmlns:p14="http://schemas.microsoft.com/office/powerpoint/2010/main" val="25735436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164E4D-1909-13B1-46B3-3F808D25E450}"/>
              </a:ext>
            </a:extLst>
          </p:cNvPr>
          <p:cNvSpPr>
            <a:spLocks noGrp="1"/>
          </p:cNvSpPr>
          <p:nvPr>
            <p:ph type="dt" sz="half" idx="10"/>
          </p:nvPr>
        </p:nvSpPr>
        <p:spPr/>
        <p:txBody>
          <a:bodyPr/>
          <a:lstStyle/>
          <a:p>
            <a:fld id="{F81244A9-3B2D-4720-8D04-47D2B11805D7}" type="datetime1">
              <a:rPr lang="en-IN" smtClean="0"/>
              <a:t>26-05-2024</a:t>
            </a:fld>
            <a:endParaRPr lang="en-IN"/>
          </a:p>
        </p:txBody>
      </p:sp>
      <p:sp>
        <p:nvSpPr>
          <p:cNvPr id="3" name="Slide Number Placeholder 2">
            <a:extLst>
              <a:ext uri="{FF2B5EF4-FFF2-40B4-BE49-F238E27FC236}">
                <a16:creationId xmlns:a16="http://schemas.microsoft.com/office/drawing/2014/main" id="{2839F0CB-E3BD-1DD0-0C0F-F8AFB724C84E}"/>
              </a:ext>
            </a:extLst>
          </p:cNvPr>
          <p:cNvSpPr>
            <a:spLocks noGrp="1"/>
          </p:cNvSpPr>
          <p:nvPr>
            <p:ph type="sldNum" sz="quarter" idx="12"/>
          </p:nvPr>
        </p:nvSpPr>
        <p:spPr/>
        <p:txBody>
          <a:bodyPr/>
          <a:lstStyle/>
          <a:p>
            <a:fld id="{61E3BFED-9F84-4D5F-B4E4-248DC167C07C}" type="slidenum">
              <a:rPr lang="en-IN" smtClean="0"/>
              <a:t>62</a:t>
            </a:fld>
            <a:endParaRPr lang="en-IN"/>
          </a:p>
        </p:txBody>
      </p:sp>
      <p:sp>
        <p:nvSpPr>
          <p:cNvPr id="4" name="TextBox 3">
            <a:extLst>
              <a:ext uri="{FF2B5EF4-FFF2-40B4-BE49-F238E27FC236}">
                <a16:creationId xmlns:a16="http://schemas.microsoft.com/office/drawing/2014/main" id="{D4D659D1-A2EF-B851-5A87-2516BF89D935}"/>
              </a:ext>
            </a:extLst>
          </p:cNvPr>
          <p:cNvSpPr txBox="1"/>
          <p:nvPr/>
        </p:nvSpPr>
        <p:spPr>
          <a:xfrm>
            <a:off x="1900588" y="370963"/>
            <a:ext cx="8390823" cy="1107996"/>
          </a:xfrm>
          <a:prstGeom prst="rect">
            <a:avLst/>
          </a:prstGeom>
          <a:noFill/>
        </p:spPr>
        <p:txBody>
          <a:bodyPr wrap="non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RTL SCHEMATIC DIAGRAM FOR DECRYPTION</a:t>
            </a:r>
          </a:p>
          <a:p>
            <a:endParaRPr lang="en-US" sz="2000" b="1" dirty="0">
              <a:solidFill>
                <a:srgbClr val="FF0000"/>
              </a:solidFill>
              <a:latin typeface="Times New Roman" panose="02020603050405020304" pitchFamily="18" charset="0"/>
              <a:cs typeface="Times New Roman" panose="02020603050405020304" pitchFamily="18" charset="0"/>
            </a:endParaRPr>
          </a:p>
          <a:p>
            <a:endParaRPr lang="en-US" dirty="0"/>
          </a:p>
        </p:txBody>
      </p:sp>
      <p:pic>
        <p:nvPicPr>
          <p:cNvPr id="8" name="Picture 7">
            <a:extLst>
              <a:ext uri="{FF2B5EF4-FFF2-40B4-BE49-F238E27FC236}">
                <a16:creationId xmlns:a16="http://schemas.microsoft.com/office/drawing/2014/main" id="{632827B2-0905-B06D-8465-922B8885FE23}"/>
              </a:ext>
            </a:extLst>
          </p:cNvPr>
          <p:cNvPicPr>
            <a:picLocks noChangeAspect="1"/>
          </p:cNvPicPr>
          <p:nvPr/>
        </p:nvPicPr>
        <p:blipFill rotWithShape="1">
          <a:blip r:embed="rId2">
            <a:extLst>
              <a:ext uri="{28A0092B-C50C-407E-A947-70E740481C1C}">
                <a14:useLocalDpi xmlns:a14="http://schemas.microsoft.com/office/drawing/2010/main" val="0"/>
              </a:ext>
            </a:extLst>
          </a:blip>
          <a:srcRect l="30954" t="11309" r="9770" b="29377"/>
          <a:stretch/>
        </p:blipFill>
        <p:spPr>
          <a:xfrm>
            <a:off x="2448231" y="1789073"/>
            <a:ext cx="6785563" cy="3279854"/>
          </a:xfrm>
          <a:prstGeom prst="rect">
            <a:avLst/>
          </a:prstGeom>
        </p:spPr>
      </p:pic>
    </p:spTree>
    <p:extLst>
      <p:ext uri="{BB962C8B-B14F-4D97-AF65-F5344CB8AC3E}">
        <p14:creationId xmlns:p14="http://schemas.microsoft.com/office/powerpoint/2010/main" val="10135719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D8151-4D58-9AFD-77D7-EAAB2192812E}"/>
              </a:ext>
            </a:extLst>
          </p:cNvPr>
          <p:cNvSpPr>
            <a:spLocks noGrp="1"/>
          </p:cNvSpPr>
          <p:nvPr>
            <p:ph type="title"/>
          </p:nvPr>
        </p:nvSpPr>
        <p:spPr>
          <a:xfrm>
            <a:off x="838200" y="740722"/>
            <a:ext cx="10942468" cy="868871"/>
          </a:xfrm>
        </p:spPr>
        <p:txBody>
          <a:bodyPr>
            <a:normAutofit/>
          </a:bodyPr>
          <a:lstStyle/>
          <a:p>
            <a:r>
              <a:rPr lang="en-US" sz="2800" b="1" i="0" dirty="0">
                <a:solidFill>
                  <a:srgbClr val="FF0000"/>
                </a:solidFill>
                <a:effectLst/>
                <a:latin typeface="Times New Roman" panose="02020603050405020304" pitchFamily="18" charset="0"/>
                <a:cs typeface="Times New Roman" panose="02020603050405020304" pitchFamily="18" charset="0"/>
              </a:rPr>
              <a:t>OUTPUT FEEDBACK MODE (OFB)</a:t>
            </a:r>
            <a:r>
              <a:rPr lang="en-US" sz="2800" b="1" dirty="0">
                <a:solidFill>
                  <a:srgbClr val="FF0000"/>
                </a:solidFill>
                <a:latin typeface="Times New Roman" panose="02020603050405020304" pitchFamily="18" charset="0"/>
                <a:cs typeface="Times New Roman" panose="02020603050405020304" pitchFamily="18" charset="0"/>
              </a:rPr>
              <a:t>- Decryption SIMULATION</a:t>
            </a:r>
          </a:p>
        </p:txBody>
      </p:sp>
      <p:sp>
        <p:nvSpPr>
          <p:cNvPr id="5" name="Date Placeholder 4">
            <a:extLst>
              <a:ext uri="{FF2B5EF4-FFF2-40B4-BE49-F238E27FC236}">
                <a16:creationId xmlns:a16="http://schemas.microsoft.com/office/drawing/2014/main" id="{6834755A-8BCF-6FE5-EEAC-1A9928412721}"/>
              </a:ext>
            </a:extLst>
          </p:cNvPr>
          <p:cNvSpPr>
            <a:spLocks noGrp="1"/>
          </p:cNvSpPr>
          <p:nvPr>
            <p:ph type="dt" sz="half" idx="10"/>
          </p:nvPr>
        </p:nvSpPr>
        <p:spPr/>
        <p:txBody>
          <a:bodyPr/>
          <a:lstStyle/>
          <a:p>
            <a:fld id="{AC5C51BE-B1A7-4D99-8DEE-C840B73854EE}" type="datetime1">
              <a:rPr lang="en-IN" smtClean="0"/>
              <a:t>26-05-2024</a:t>
            </a:fld>
            <a:endParaRPr lang="en-IN"/>
          </a:p>
        </p:txBody>
      </p:sp>
      <p:sp>
        <p:nvSpPr>
          <p:cNvPr id="3" name="Slide Number Placeholder 2">
            <a:extLst>
              <a:ext uri="{FF2B5EF4-FFF2-40B4-BE49-F238E27FC236}">
                <a16:creationId xmlns:a16="http://schemas.microsoft.com/office/drawing/2014/main" id="{944CB412-2A6E-CF4E-F577-5CFA5F403611}"/>
              </a:ext>
            </a:extLst>
          </p:cNvPr>
          <p:cNvSpPr>
            <a:spLocks noGrp="1"/>
          </p:cNvSpPr>
          <p:nvPr>
            <p:ph type="sldNum" sz="quarter" idx="12"/>
          </p:nvPr>
        </p:nvSpPr>
        <p:spPr/>
        <p:txBody>
          <a:bodyPr/>
          <a:lstStyle/>
          <a:p>
            <a:fld id="{61E3BFED-9F84-4D5F-B4E4-248DC167C07C}" type="slidenum">
              <a:rPr lang="en-IN" smtClean="0"/>
              <a:t>63</a:t>
            </a:fld>
            <a:endParaRPr lang="en-IN"/>
          </a:p>
        </p:txBody>
      </p:sp>
      <p:pic>
        <p:nvPicPr>
          <p:cNvPr id="4" name="Picture 3">
            <a:extLst>
              <a:ext uri="{FF2B5EF4-FFF2-40B4-BE49-F238E27FC236}">
                <a16:creationId xmlns:a16="http://schemas.microsoft.com/office/drawing/2014/main" id="{90D16A70-55CA-17FC-1FAE-5A51C180B4C4}"/>
              </a:ext>
            </a:extLst>
          </p:cNvPr>
          <p:cNvPicPr>
            <a:picLocks noChangeAspect="1"/>
          </p:cNvPicPr>
          <p:nvPr/>
        </p:nvPicPr>
        <p:blipFill rotWithShape="1">
          <a:blip r:embed="rId2">
            <a:extLst>
              <a:ext uri="{28A0092B-C50C-407E-A947-70E740481C1C}">
                <a14:useLocalDpi xmlns:a14="http://schemas.microsoft.com/office/drawing/2010/main" val="0"/>
              </a:ext>
            </a:extLst>
          </a:blip>
          <a:srcRect l="33110" t="8564" r="2706" b="31763"/>
          <a:stretch/>
        </p:blipFill>
        <p:spPr>
          <a:xfrm>
            <a:off x="2399071" y="2163096"/>
            <a:ext cx="6819270" cy="3205316"/>
          </a:xfrm>
          <a:prstGeom prst="rect">
            <a:avLst/>
          </a:prstGeom>
        </p:spPr>
      </p:pic>
    </p:spTree>
    <p:extLst>
      <p:ext uri="{BB962C8B-B14F-4D97-AF65-F5344CB8AC3E}">
        <p14:creationId xmlns:p14="http://schemas.microsoft.com/office/powerpoint/2010/main" val="20167836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F0D65F-2401-F03A-66E0-1717D2E41236}"/>
              </a:ext>
            </a:extLst>
          </p:cNvPr>
          <p:cNvSpPr>
            <a:spLocks noGrp="1"/>
          </p:cNvSpPr>
          <p:nvPr>
            <p:ph type="dt" sz="half" idx="10"/>
          </p:nvPr>
        </p:nvSpPr>
        <p:spPr/>
        <p:txBody>
          <a:bodyPr/>
          <a:lstStyle/>
          <a:p>
            <a:fld id="{F81244A9-3B2D-4720-8D04-47D2B11805D7}" type="datetime1">
              <a:rPr lang="en-IN" smtClean="0"/>
              <a:t>26-05-2024</a:t>
            </a:fld>
            <a:endParaRPr lang="en-IN"/>
          </a:p>
        </p:txBody>
      </p:sp>
      <p:sp>
        <p:nvSpPr>
          <p:cNvPr id="3" name="Slide Number Placeholder 2">
            <a:extLst>
              <a:ext uri="{FF2B5EF4-FFF2-40B4-BE49-F238E27FC236}">
                <a16:creationId xmlns:a16="http://schemas.microsoft.com/office/drawing/2014/main" id="{1915DC46-520A-8B1F-0E5F-49B2E4B21908}"/>
              </a:ext>
            </a:extLst>
          </p:cNvPr>
          <p:cNvSpPr>
            <a:spLocks noGrp="1"/>
          </p:cNvSpPr>
          <p:nvPr>
            <p:ph type="sldNum" sz="quarter" idx="12"/>
          </p:nvPr>
        </p:nvSpPr>
        <p:spPr/>
        <p:txBody>
          <a:bodyPr/>
          <a:lstStyle/>
          <a:p>
            <a:fld id="{61E3BFED-9F84-4D5F-B4E4-248DC167C07C}" type="slidenum">
              <a:rPr lang="en-IN" smtClean="0"/>
              <a:t>64</a:t>
            </a:fld>
            <a:endParaRPr lang="en-IN"/>
          </a:p>
        </p:txBody>
      </p:sp>
      <p:pic>
        <p:nvPicPr>
          <p:cNvPr id="6" name="Picture 5">
            <a:extLst>
              <a:ext uri="{FF2B5EF4-FFF2-40B4-BE49-F238E27FC236}">
                <a16:creationId xmlns:a16="http://schemas.microsoft.com/office/drawing/2014/main" id="{8E6CB033-CFB5-E287-926D-B914C1061A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5833" y="2251823"/>
            <a:ext cx="7325032" cy="3081942"/>
          </a:xfrm>
          <a:prstGeom prst="rect">
            <a:avLst/>
          </a:prstGeom>
        </p:spPr>
      </p:pic>
      <p:sp>
        <p:nvSpPr>
          <p:cNvPr id="7" name="TextBox 6">
            <a:extLst>
              <a:ext uri="{FF2B5EF4-FFF2-40B4-BE49-F238E27FC236}">
                <a16:creationId xmlns:a16="http://schemas.microsoft.com/office/drawing/2014/main" id="{B0EB83B2-FBB5-01FE-7AC4-550417CD54F5}"/>
              </a:ext>
            </a:extLst>
          </p:cNvPr>
          <p:cNvSpPr txBox="1"/>
          <p:nvPr/>
        </p:nvSpPr>
        <p:spPr>
          <a:xfrm>
            <a:off x="4778478" y="540774"/>
            <a:ext cx="3018712" cy="523220"/>
          </a:xfrm>
          <a:prstGeom prst="rect">
            <a:avLst/>
          </a:prstGeom>
          <a:noFill/>
        </p:spPr>
        <p:txBody>
          <a:bodyPr wrap="non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OUTPUT IMAGE</a:t>
            </a:r>
          </a:p>
        </p:txBody>
      </p:sp>
      <p:sp>
        <p:nvSpPr>
          <p:cNvPr id="8" name="TextBox 7">
            <a:extLst>
              <a:ext uri="{FF2B5EF4-FFF2-40B4-BE49-F238E27FC236}">
                <a16:creationId xmlns:a16="http://schemas.microsoft.com/office/drawing/2014/main" id="{9C93CB05-27B7-0872-2CC1-C14A36F0648E}"/>
              </a:ext>
            </a:extLst>
          </p:cNvPr>
          <p:cNvSpPr txBox="1"/>
          <p:nvPr/>
        </p:nvSpPr>
        <p:spPr>
          <a:xfrm>
            <a:off x="1368864" y="802384"/>
            <a:ext cx="1681871" cy="400110"/>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MODULE : 7</a:t>
            </a:r>
          </a:p>
        </p:txBody>
      </p:sp>
    </p:spTree>
    <p:extLst>
      <p:ext uri="{BB962C8B-B14F-4D97-AF65-F5344CB8AC3E}">
        <p14:creationId xmlns:p14="http://schemas.microsoft.com/office/powerpoint/2010/main" val="19312622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F6D269-4236-9005-7704-AAC4F085EA36}"/>
              </a:ext>
            </a:extLst>
          </p:cNvPr>
          <p:cNvSpPr>
            <a:spLocks noGrp="1"/>
          </p:cNvSpPr>
          <p:nvPr>
            <p:ph type="dt" sz="half" idx="10"/>
          </p:nvPr>
        </p:nvSpPr>
        <p:spPr/>
        <p:txBody>
          <a:bodyPr/>
          <a:lstStyle/>
          <a:p>
            <a:fld id="{F81244A9-3B2D-4720-8D04-47D2B11805D7}" type="datetime1">
              <a:rPr lang="en-IN" smtClean="0"/>
              <a:t>26-05-2024</a:t>
            </a:fld>
            <a:endParaRPr lang="en-IN"/>
          </a:p>
        </p:txBody>
      </p:sp>
      <p:sp>
        <p:nvSpPr>
          <p:cNvPr id="3" name="Slide Number Placeholder 2">
            <a:extLst>
              <a:ext uri="{FF2B5EF4-FFF2-40B4-BE49-F238E27FC236}">
                <a16:creationId xmlns:a16="http://schemas.microsoft.com/office/drawing/2014/main" id="{34C46E0A-A329-DDA4-DE58-86D11A68517D}"/>
              </a:ext>
            </a:extLst>
          </p:cNvPr>
          <p:cNvSpPr>
            <a:spLocks noGrp="1"/>
          </p:cNvSpPr>
          <p:nvPr>
            <p:ph type="sldNum" sz="quarter" idx="12"/>
          </p:nvPr>
        </p:nvSpPr>
        <p:spPr/>
        <p:txBody>
          <a:bodyPr/>
          <a:lstStyle/>
          <a:p>
            <a:fld id="{61E3BFED-9F84-4D5F-B4E4-248DC167C07C}" type="slidenum">
              <a:rPr lang="en-IN" smtClean="0"/>
              <a:t>65</a:t>
            </a:fld>
            <a:endParaRPr lang="en-IN" dirty="0"/>
          </a:p>
        </p:txBody>
      </p:sp>
      <p:sp>
        <p:nvSpPr>
          <p:cNvPr id="4" name="TextBox 3">
            <a:extLst>
              <a:ext uri="{FF2B5EF4-FFF2-40B4-BE49-F238E27FC236}">
                <a16:creationId xmlns:a16="http://schemas.microsoft.com/office/drawing/2014/main" id="{DC80930B-3CAB-D077-89BA-0A4F84EC7A10}"/>
              </a:ext>
            </a:extLst>
          </p:cNvPr>
          <p:cNvSpPr txBox="1"/>
          <p:nvPr/>
        </p:nvSpPr>
        <p:spPr>
          <a:xfrm>
            <a:off x="3903407" y="619433"/>
            <a:ext cx="3554371" cy="800219"/>
          </a:xfrm>
          <a:prstGeom prst="rect">
            <a:avLst/>
          </a:prstGeom>
          <a:noFill/>
        </p:spPr>
        <p:txBody>
          <a:bodyPr wrap="non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DESIGN SUMMARY</a:t>
            </a:r>
          </a:p>
          <a:p>
            <a:endParaRPr lang="en-US" dirty="0"/>
          </a:p>
        </p:txBody>
      </p:sp>
      <p:sp>
        <p:nvSpPr>
          <p:cNvPr id="5" name="TextBox 4">
            <a:extLst>
              <a:ext uri="{FF2B5EF4-FFF2-40B4-BE49-F238E27FC236}">
                <a16:creationId xmlns:a16="http://schemas.microsoft.com/office/drawing/2014/main" id="{4AB057C7-BE97-3111-1CE8-C3D85FFEE396}"/>
              </a:ext>
            </a:extLst>
          </p:cNvPr>
          <p:cNvSpPr txBox="1"/>
          <p:nvPr/>
        </p:nvSpPr>
        <p:spPr>
          <a:xfrm>
            <a:off x="1032388" y="1160205"/>
            <a:ext cx="1346844" cy="677108"/>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1.POWER</a:t>
            </a:r>
          </a:p>
          <a:p>
            <a:endParaRPr lang="en-US" dirty="0"/>
          </a:p>
        </p:txBody>
      </p:sp>
      <p:sp>
        <p:nvSpPr>
          <p:cNvPr id="6" name="TextBox 5">
            <a:extLst>
              <a:ext uri="{FF2B5EF4-FFF2-40B4-BE49-F238E27FC236}">
                <a16:creationId xmlns:a16="http://schemas.microsoft.com/office/drawing/2014/main" id="{ABBEF130-BB96-B940-5116-FB22B7B4EFF9}"/>
              </a:ext>
            </a:extLst>
          </p:cNvPr>
          <p:cNvSpPr txBox="1"/>
          <p:nvPr/>
        </p:nvSpPr>
        <p:spPr>
          <a:xfrm flipH="1">
            <a:off x="1214197" y="3769290"/>
            <a:ext cx="10269880" cy="2246769"/>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Explore AES and DES algorithms  power consumption.</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Focus on resource-constrained environments (mobile, IoT).</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Minimize energy usage.</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Study algorithmic complexities.</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Analyze implementation strategies.</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existing system consumed the total power  as </a:t>
            </a:r>
            <a:r>
              <a:rPr lang="en-US" sz="2000" dirty="0">
                <a:solidFill>
                  <a:srgbClr val="FF0000"/>
                </a:solidFill>
                <a:latin typeface="Times New Roman" panose="02020603050405020304" pitchFamily="18" charset="0"/>
                <a:cs typeface="Times New Roman" panose="02020603050405020304" pitchFamily="18" charset="0"/>
              </a:rPr>
              <a:t>28117.452nw</a:t>
            </a:r>
            <a:r>
              <a:rPr lang="en-US" sz="2000" dirty="0">
                <a:latin typeface="Times New Roman" panose="02020603050405020304" pitchFamily="18" charset="0"/>
                <a:cs typeface="Times New Roman" panose="02020603050405020304" pitchFamily="18" charset="0"/>
              </a:rPr>
              <a:t>  And the proposed system consumed the total power as </a:t>
            </a:r>
            <a:r>
              <a:rPr lang="en-US" sz="2000" dirty="0">
                <a:solidFill>
                  <a:srgbClr val="FF0000"/>
                </a:solidFill>
                <a:latin typeface="Times New Roman" panose="02020603050405020304" pitchFamily="18" charset="0"/>
                <a:cs typeface="Times New Roman" panose="02020603050405020304" pitchFamily="18" charset="0"/>
              </a:rPr>
              <a:t>28007.383.MHz</a:t>
            </a:r>
            <a:r>
              <a:rPr lang="en-US" sz="2000" dirty="0">
                <a:latin typeface="Times New Roman" panose="02020603050405020304" pitchFamily="18" charset="0"/>
                <a:cs typeface="Times New Roman" panose="02020603050405020304" pitchFamily="18" charset="0"/>
              </a:rPr>
              <a:t>.</a:t>
            </a:r>
          </a:p>
        </p:txBody>
      </p:sp>
      <p:pic>
        <p:nvPicPr>
          <p:cNvPr id="7" name="Picture 6">
            <a:extLst>
              <a:ext uri="{FF2B5EF4-FFF2-40B4-BE49-F238E27FC236}">
                <a16:creationId xmlns:a16="http://schemas.microsoft.com/office/drawing/2014/main" id="{F903170E-732E-A75F-A196-4E5A39F8DD80}"/>
              </a:ext>
            </a:extLst>
          </p:cNvPr>
          <p:cNvPicPr>
            <a:picLocks noChangeAspect="1"/>
          </p:cNvPicPr>
          <p:nvPr/>
        </p:nvPicPr>
        <p:blipFill rotWithShape="1">
          <a:blip r:embed="rId2">
            <a:extLst>
              <a:ext uri="{28A0092B-C50C-407E-A947-70E740481C1C}">
                <a14:useLocalDpi xmlns:a14="http://schemas.microsoft.com/office/drawing/2010/main" val="0"/>
              </a:ext>
            </a:extLst>
          </a:blip>
          <a:srcRect l="7744" t="21423" r="9310" b="9876"/>
          <a:stretch/>
        </p:blipFill>
        <p:spPr>
          <a:xfrm>
            <a:off x="2082230" y="1693506"/>
            <a:ext cx="6895323" cy="1735494"/>
          </a:xfrm>
          <a:prstGeom prst="rect">
            <a:avLst/>
          </a:prstGeom>
        </p:spPr>
      </p:pic>
    </p:spTree>
    <p:extLst>
      <p:ext uri="{BB962C8B-B14F-4D97-AF65-F5344CB8AC3E}">
        <p14:creationId xmlns:p14="http://schemas.microsoft.com/office/powerpoint/2010/main" val="29179921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AA9EE2-E9F2-C8C0-2917-9A89960C9980}"/>
              </a:ext>
            </a:extLst>
          </p:cNvPr>
          <p:cNvSpPr>
            <a:spLocks noGrp="1"/>
          </p:cNvSpPr>
          <p:nvPr>
            <p:ph type="dt" sz="half" idx="10"/>
          </p:nvPr>
        </p:nvSpPr>
        <p:spPr/>
        <p:txBody>
          <a:bodyPr/>
          <a:lstStyle/>
          <a:p>
            <a:fld id="{F81244A9-3B2D-4720-8D04-47D2B11805D7}" type="datetime1">
              <a:rPr lang="en-IN" smtClean="0"/>
              <a:t>26-05-2024</a:t>
            </a:fld>
            <a:endParaRPr lang="en-IN"/>
          </a:p>
        </p:txBody>
      </p:sp>
      <p:sp>
        <p:nvSpPr>
          <p:cNvPr id="3" name="Slide Number Placeholder 2">
            <a:extLst>
              <a:ext uri="{FF2B5EF4-FFF2-40B4-BE49-F238E27FC236}">
                <a16:creationId xmlns:a16="http://schemas.microsoft.com/office/drawing/2014/main" id="{89507599-1BDC-3F77-983D-AE61536095F2}"/>
              </a:ext>
            </a:extLst>
          </p:cNvPr>
          <p:cNvSpPr>
            <a:spLocks noGrp="1"/>
          </p:cNvSpPr>
          <p:nvPr>
            <p:ph type="sldNum" sz="quarter" idx="12"/>
          </p:nvPr>
        </p:nvSpPr>
        <p:spPr/>
        <p:txBody>
          <a:bodyPr/>
          <a:lstStyle/>
          <a:p>
            <a:fld id="{61E3BFED-9F84-4D5F-B4E4-248DC167C07C}" type="slidenum">
              <a:rPr lang="en-IN" smtClean="0"/>
              <a:t>66</a:t>
            </a:fld>
            <a:endParaRPr lang="en-IN"/>
          </a:p>
        </p:txBody>
      </p:sp>
      <p:sp>
        <p:nvSpPr>
          <p:cNvPr id="7" name="TextBox 6">
            <a:extLst>
              <a:ext uri="{FF2B5EF4-FFF2-40B4-BE49-F238E27FC236}">
                <a16:creationId xmlns:a16="http://schemas.microsoft.com/office/drawing/2014/main" id="{787B4D02-B29C-9048-20DA-89661D4C40CB}"/>
              </a:ext>
            </a:extLst>
          </p:cNvPr>
          <p:cNvSpPr txBox="1"/>
          <p:nvPr/>
        </p:nvSpPr>
        <p:spPr>
          <a:xfrm>
            <a:off x="3661663" y="497633"/>
            <a:ext cx="4441371" cy="523220"/>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Power consumption metric</a:t>
            </a:r>
          </a:p>
        </p:txBody>
      </p:sp>
      <p:pic>
        <p:nvPicPr>
          <p:cNvPr id="9" name="Picture 8">
            <a:extLst>
              <a:ext uri="{FF2B5EF4-FFF2-40B4-BE49-F238E27FC236}">
                <a16:creationId xmlns:a16="http://schemas.microsoft.com/office/drawing/2014/main" id="{8ADBF1F9-5534-F503-32BE-F1FCE0810B7A}"/>
              </a:ext>
            </a:extLst>
          </p:cNvPr>
          <p:cNvPicPr>
            <a:picLocks noChangeAspect="1"/>
          </p:cNvPicPr>
          <p:nvPr/>
        </p:nvPicPr>
        <p:blipFill rotWithShape="1">
          <a:blip r:embed="rId2">
            <a:extLst>
              <a:ext uri="{28A0092B-C50C-407E-A947-70E740481C1C}">
                <a14:useLocalDpi xmlns:a14="http://schemas.microsoft.com/office/drawing/2010/main" val="0"/>
              </a:ext>
            </a:extLst>
          </a:blip>
          <a:srcRect l="31868" t="33794" r="33729" b="36815"/>
          <a:stretch/>
        </p:blipFill>
        <p:spPr>
          <a:xfrm>
            <a:off x="2328191" y="1611938"/>
            <a:ext cx="6864970" cy="3889762"/>
          </a:xfrm>
          <a:prstGeom prst="rect">
            <a:avLst/>
          </a:prstGeom>
        </p:spPr>
      </p:pic>
    </p:spTree>
    <p:extLst>
      <p:ext uri="{BB962C8B-B14F-4D97-AF65-F5344CB8AC3E}">
        <p14:creationId xmlns:p14="http://schemas.microsoft.com/office/powerpoint/2010/main" val="29259056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D29AC0-DB0A-7014-1E5A-BCC6E2BEA8AC}"/>
              </a:ext>
            </a:extLst>
          </p:cNvPr>
          <p:cNvSpPr>
            <a:spLocks noGrp="1"/>
          </p:cNvSpPr>
          <p:nvPr>
            <p:ph type="dt" sz="half" idx="10"/>
          </p:nvPr>
        </p:nvSpPr>
        <p:spPr/>
        <p:txBody>
          <a:bodyPr/>
          <a:lstStyle/>
          <a:p>
            <a:fld id="{F81244A9-3B2D-4720-8D04-47D2B11805D7}" type="datetime1">
              <a:rPr lang="en-IN" smtClean="0"/>
              <a:t>26-05-2024</a:t>
            </a:fld>
            <a:endParaRPr lang="en-IN"/>
          </a:p>
        </p:txBody>
      </p:sp>
      <p:sp>
        <p:nvSpPr>
          <p:cNvPr id="3" name="Slide Number Placeholder 2">
            <a:extLst>
              <a:ext uri="{FF2B5EF4-FFF2-40B4-BE49-F238E27FC236}">
                <a16:creationId xmlns:a16="http://schemas.microsoft.com/office/drawing/2014/main" id="{2F81CE4B-C9EA-6898-1E01-AF0EC3EA79FE}"/>
              </a:ext>
            </a:extLst>
          </p:cNvPr>
          <p:cNvSpPr>
            <a:spLocks noGrp="1"/>
          </p:cNvSpPr>
          <p:nvPr>
            <p:ph type="sldNum" sz="quarter" idx="12"/>
          </p:nvPr>
        </p:nvSpPr>
        <p:spPr/>
        <p:txBody>
          <a:bodyPr/>
          <a:lstStyle/>
          <a:p>
            <a:fld id="{61E3BFED-9F84-4D5F-B4E4-248DC167C07C}" type="slidenum">
              <a:rPr lang="en-IN" smtClean="0"/>
              <a:t>67</a:t>
            </a:fld>
            <a:endParaRPr lang="en-IN"/>
          </a:p>
        </p:txBody>
      </p:sp>
      <p:sp>
        <p:nvSpPr>
          <p:cNvPr id="5" name="TextBox 4">
            <a:extLst>
              <a:ext uri="{FF2B5EF4-FFF2-40B4-BE49-F238E27FC236}">
                <a16:creationId xmlns:a16="http://schemas.microsoft.com/office/drawing/2014/main" id="{6FBB3EC6-FD78-7B50-AA1B-2203BEF68F51}"/>
              </a:ext>
            </a:extLst>
          </p:cNvPr>
          <p:cNvSpPr txBox="1"/>
          <p:nvPr/>
        </p:nvSpPr>
        <p:spPr>
          <a:xfrm>
            <a:off x="1008790" y="759641"/>
            <a:ext cx="2873829"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2.AREA</a:t>
            </a:r>
          </a:p>
        </p:txBody>
      </p:sp>
      <p:pic>
        <p:nvPicPr>
          <p:cNvPr id="7" name="Picture 6">
            <a:extLst>
              <a:ext uri="{FF2B5EF4-FFF2-40B4-BE49-F238E27FC236}">
                <a16:creationId xmlns:a16="http://schemas.microsoft.com/office/drawing/2014/main" id="{7C35728F-887E-CE8C-809C-E0FFB627CF2A}"/>
              </a:ext>
            </a:extLst>
          </p:cNvPr>
          <p:cNvPicPr>
            <a:picLocks noChangeAspect="1"/>
          </p:cNvPicPr>
          <p:nvPr/>
        </p:nvPicPr>
        <p:blipFill rotWithShape="1">
          <a:blip r:embed="rId2">
            <a:extLst>
              <a:ext uri="{28A0092B-C50C-407E-A947-70E740481C1C}">
                <a14:useLocalDpi xmlns:a14="http://schemas.microsoft.com/office/drawing/2010/main" val="0"/>
              </a:ext>
            </a:extLst>
          </a:blip>
          <a:srcRect l="7416" t="20789" r="8281" b="23150"/>
          <a:stretch/>
        </p:blipFill>
        <p:spPr>
          <a:xfrm>
            <a:off x="2426110" y="1450911"/>
            <a:ext cx="6184490" cy="1978089"/>
          </a:xfrm>
          <a:prstGeom prst="rect">
            <a:avLst/>
          </a:prstGeom>
        </p:spPr>
      </p:pic>
      <p:sp>
        <p:nvSpPr>
          <p:cNvPr id="6" name="TextBox 5">
            <a:extLst>
              <a:ext uri="{FF2B5EF4-FFF2-40B4-BE49-F238E27FC236}">
                <a16:creationId xmlns:a16="http://schemas.microsoft.com/office/drawing/2014/main" id="{6CF5B963-D3E5-FB0F-A4E5-64FA6F81A5B9}"/>
              </a:ext>
            </a:extLst>
          </p:cNvPr>
          <p:cNvSpPr txBox="1"/>
          <p:nvPr/>
        </p:nvSpPr>
        <p:spPr>
          <a:xfrm>
            <a:off x="2054039" y="3720014"/>
            <a:ext cx="6461769" cy="2345322"/>
          </a:xfrm>
          <a:prstGeom prst="rect">
            <a:avLst/>
          </a:prstGeom>
          <a:noFill/>
        </p:spPr>
        <p:txBody>
          <a:bodyPr wrap="none" rtlCol="0">
            <a:spAutoFit/>
          </a:bodyPr>
          <a:lstStyle/>
          <a:p>
            <a:pPr marL="342900"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Area Summary in Xilinx Design Suite.</a:t>
            </a:r>
          </a:p>
          <a:p>
            <a:pPr marL="342900"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In-depth FPGA resource utilization analysis.</a:t>
            </a:r>
          </a:p>
          <a:p>
            <a:pPr marL="342900"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Breakdown of logic cells, flip-flops, block RAMs, LUTs.</a:t>
            </a:r>
          </a:p>
          <a:p>
            <a:pPr marL="342900"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Optimize resource allocation.</a:t>
            </a:r>
          </a:p>
          <a:p>
            <a:pPr marL="342900"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Improve design efficiency.</a:t>
            </a:r>
          </a:p>
        </p:txBody>
      </p:sp>
    </p:spTree>
    <p:extLst>
      <p:ext uri="{BB962C8B-B14F-4D97-AF65-F5344CB8AC3E}">
        <p14:creationId xmlns:p14="http://schemas.microsoft.com/office/powerpoint/2010/main" val="38058918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237CA2-9D7D-6005-183A-DF32A7A1D0AE}"/>
              </a:ext>
            </a:extLst>
          </p:cNvPr>
          <p:cNvSpPr>
            <a:spLocks noGrp="1"/>
          </p:cNvSpPr>
          <p:nvPr>
            <p:ph type="dt" sz="half" idx="10"/>
          </p:nvPr>
        </p:nvSpPr>
        <p:spPr/>
        <p:txBody>
          <a:bodyPr/>
          <a:lstStyle/>
          <a:p>
            <a:fld id="{F81244A9-3B2D-4720-8D04-47D2B11805D7}" type="datetime1">
              <a:rPr lang="en-IN" smtClean="0"/>
              <a:t>26-05-2024</a:t>
            </a:fld>
            <a:endParaRPr lang="en-IN"/>
          </a:p>
        </p:txBody>
      </p:sp>
      <p:sp>
        <p:nvSpPr>
          <p:cNvPr id="3" name="Slide Number Placeholder 2">
            <a:extLst>
              <a:ext uri="{FF2B5EF4-FFF2-40B4-BE49-F238E27FC236}">
                <a16:creationId xmlns:a16="http://schemas.microsoft.com/office/drawing/2014/main" id="{7002A3D5-AFCB-1934-FA86-4C35FEE5CBBD}"/>
              </a:ext>
            </a:extLst>
          </p:cNvPr>
          <p:cNvSpPr>
            <a:spLocks noGrp="1"/>
          </p:cNvSpPr>
          <p:nvPr>
            <p:ph type="sldNum" sz="quarter" idx="12"/>
          </p:nvPr>
        </p:nvSpPr>
        <p:spPr/>
        <p:txBody>
          <a:bodyPr/>
          <a:lstStyle/>
          <a:p>
            <a:fld id="{61E3BFED-9F84-4D5F-B4E4-248DC167C07C}" type="slidenum">
              <a:rPr lang="en-IN" smtClean="0"/>
              <a:t>68</a:t>
            </a:fld>
            <a:endParaRPr lang="en-IN"/>
          </a:p>
        </p:txBody>
      </p:sp>
      <p:pic>
        <p:nvPicPr>
          <p:cNvPr id="4" name="Graphic 2">
            <a:extLst>
              <a:ext uri="{FF2B5EF4-FFF2-40B4-BE49-F238E27FC236}">
                <a16:creationId xmlns:a16="http://schemas.microsoft.com/office/drawing/2014/main" id="{0F2ADB74-784A-4504-A835-69699F90DF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35278" y="1995949"/>
            <a:ext cx="7551174" cy="3758319"/>
          </a:xfrm>
          <a:prstGeom prst="rect">
            <a:avLst/>
          </a:prstGeom>
        </p:spPr>
      </p:pic>
      <p:sp>
        <p:nvSpPr>
          <p:cNvPr id="5" name="TextBox 4">
            <a:extLst>
              <a:ext uri="{FF2B5EF4-FFF2-40B4-BE49-F238E27FC236}">
                <a16:creationId xmlns:a16="http://schemas.microsoft.com/office/drawing/2014/main" id="{061FDF48-8F46-A403-AD5B-CE0518AE852D}"/>
              </a:ext>
            </a:extLst>
          </p:cNvPr>
          <p:cNvSpPr txBox="1"/>
          <p:nvPr/>
        </p:nvSpPr>
        <p:spPr>
          <a:xfrm>
            <a:off x="4041059" y="580512"/>
            <a:ext cx="3677610" cy="523220"/>
          </a:xfrm>
          <a:prstGeom prst="rect">
            <a:avLst/>
          </a:prstGeom>
          <a:noFill/>
        </p:spPr>
        <p:txBody>
          <a:bodyPr wrap="non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AREA UTILIZATION</a:t>
            </a:r>
          </a:p>
        </p:txBody>
      </p:sp>
    </p:spTree>
    <p:extLst>
      <p:ext uri="{BB962C8B-B14F-4D97-AF65-F5344CB8AC3E}">
        <p14:creationId xmlns:p14="http://schemas.microsoft.com/office/powerpoint/2010/main" val="25158397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237CA2-9D7D-6005-183A-DF32A7A1D0AE}"/>
              </a:ext>
            </a:extLst>
          </p:cNvPr>
          <p:cNvSpPr>
            <a:spLocks noGrp="1"/>
          </p:cNvSpPr>
          <p:nvPr>
            <p:ph type="dt" sz="half" idx="10"/>
          </p:nvPr>
        </p:nvSpPr>
        <p:spPr/>
        <p:txBody>
          <a:bodyPr/>
          <a:lstStyle/>
          <a:p>
            <a:fld id="{F81244A9-3B2D-4720-8D04-47D2B11805D7}" type="datetime1">
              <a:rPr lang="en-IN" smtClean="0"/>
              <a:t>26-05-2024</a:t>
            </a:fld>
            <a:endParaRPr lang="en-IN"/>
          </a:p>
        </p:txBody>
      </p:sp>
      <p:sp>
        <p:nvSpPr>
          <p:cNvPr id="3" name="Slide Number Placeholder 2">
            <a:extLst>
              <a:ext uri="{FF2B5EF4-FFF2-40B4-BE49-F238E27FC236}">
                <a16:creationId xmlns:a16="http://schemas.microsoft.com/office/drawing/2014/main" id="{7002A3D5-AFCB-1934-FA86-4C35FEE5CBBD}"/>
              </a:ext>
            </a:extLst>
          </p:cNvPr>
          <p:cNvSpPr>
            <a:spLocks noGrp="1"/>
          </p:cNvSpPr>
          <p:nvPr>
            <p:ph type="sldNum" sz="quarter" idx="12"/>
          </p:nvPr>
        </p:nvSpPr>
        <p:spPr/>
        <p:txBody>
          <a:bodyPr/>
          <a:lstStyle/>
          <a:p>
            <a:fld id="{61E3BFED-9F84-4D5F-B4E4-248DC167C07C}" type="slidenum">
              <a:rPr lang="en-IN" smtClean="0"/>
              <a:t>69</a:t>
            </a:fld>
            <a:endParaRPr lang="en-IN"/>
          </a:p>
        </p:txBody>
      </p:sp>
      <p:sp>
        <p:nvSpPr>
          <p:cNvPr id="5" name="TextBox 4">
            <a:extLst>
              <a:ext uri="{FF2B5EF4-FFF2-40B4-BE49-F238E27FC236}">
                <a16:creationId xmlns:a16="http://schemas.microsoft.com/office/drawing/2014/main" id="{6B84482A-88EE-F93A-8D33-5352B2508220}"/>
              </a:ext>
            </a:extLst>
          </p:cNvPr>
          <p:cNvSpPr txBox="1"/>
          <p:nvPr/>
        </p:nvSpPr>
        <p:spPr>
          <a:xfrm>
            <a:off x="1032387" y="601915"/>
            <a:ext cx="6096000"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3.TIME</a:t>
            </a:r>
          </a:p>
        </p:txBody>
      </p:sp>
      <p:pic>
        <p:nvPicPr>
          <p:cNvPr id="6" name="Picture 5">
            <a:extLst>
              <a:ext uri="{FF2B5EF4-FFF2-40B4-BE49-F238E27FC236}">
                <a16:creationId xmlns:a16="http://schemas.microsoft.com/office/drawing/2014/main" id="{A2F2FE2E-BCBD-E0C1-5BEB-73F378657983}"/>
              </a:ext>
            </a:extLst>
          </p:cNvPr>
          <p:cNvPicPr>
            <a:picLocks noChangeAspect="1"/>
          </p:cNvPicPr>
          <p:nvPr/>
        </p:nvPicPr>
        <p:blipFill rotWithShape="1">
          <a:blip r:embed="rId2">
            <a:extLst>
              <a:ext uri="{28A0092B-C50C-407E-A947-70E740481C1C}">
                <a14:useLocalDpi xmlns:a14="http://schemas.microsoft.com/office/drawing/2010/main" val="0"/>
              </a:ext>
            </a:extLst>
          </a:blip>
          <a:srcRect l="3769" t="4184" r="3001" b="4184"/>
          <a:stretch/>
        </p:blipFill>
        <p:spPr>
          <a:xfrm>
            <a:off x="2308523" y="1063580"/>
            <a:ext cx="6690049" cy="2849814"/>
          </a:xfrm>
          <a:prstGeom prst="rect">
            <a:avLst/>
          </a:prstGeom>
        </p:spPr>
      </p:pic>
      <p:sp>
        <p:nvSpPr>
          <p:cNvPr id="7" name="TextBox 6">
            <a:extLst>
              <a:ext uri="{FF2B5EF4-FFF2-40B4-BE49-F238E27FC236}">
                <a16:creationId xmlns:a16="http://schemas.microsoft.com/office/drawing/2014/main" id="{A7C06CD2-B84E-F27F-5851-D35DB3C4262E}"/>
              </a:ext>
            </a:extLst>
          </p:cNvPr>
          <p:cNvSpPr txBox="1"/>
          <p:nvPr/>
        </p:nvSpPr>
        <p:spPr>
          <a:xfrm>
            <a:off x="1130709" y="3913394"/>
            <a:ext cx="5318444" cy="2345322"/>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Timing Summary in Xilinx Design Suite.</a:t>
            </a:r>
          </a:p>
          <a:p>
            <a:pPr marL="342900"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Detailed FPGA timing analysis.</a:t>
            </a:r>
          </a:p>
          <a:p>
            <a:pPr marL="342900"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Critical path, setup/hold times, max frequency.</a:t>
            </a:r>
          </a:p>
          <a:p>
            <a:pPr marL="342900"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Ensure timing requirements.</a:t>
            </a:r>
          </a:p>
          <a:p>
            <a:pPr marL="342900"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Optimize timing closure, performance.</a:t>
            </a:r>
          </a:p>
        </p:txBody>
      </p:sp>
    </p:spTree>
    <p:extLst>
      <p:ext uri="{BB962C8B-B14F-4D97-AF65-F5344CB8AC3E}">
        <p14:creationId xmlns:p14="http://schemas.microsoft.com/office/powerpoint/2010/main" val="3182099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CC7A66-A5C4-BBBC-5DC0-409D549458E5}"/>
              </a:ext>
            </a:extLst>
          </p:cNvPr>
          <p:cNvSpPr>
            <a:spLocks noGrp="1"/>
          </p:cNvSpPr>
          <p:nvPr>
            <p:ph type="dt" sz="half" idx="10"/>
          </p:nvPr>
        </p:nvSpPr>
        <p:spPr/>
        <p:txBody>
          <a:bodyPr/>
          <a:lstStyle/>
          <a:p>
            <a:fld id="{F81244A9-3B2D-4720-8D04-47D2B11805D7}" type="datetime1">
              <a:rPr lang="en-IN" smtClean="0"/>
              <a:t>26-05-2024</a:t>
            </a:fld>
            <a:endParaRPr lang="en-IN"/>
          </a:p>
        </p:txBody>
      </p:sp>
      <p:sp>
        <p:nvSpPr>
          <p:cNvPr id="3" name="Slide Number Placeholder 2">
            <a:extLst>
              <a:ext uri="{FF2B5EF4-FFF2-40B4-BE49-F238E27FC236}">
                <a16:creationId xmlns:a16="http://schemas.microsoft.com/office/drawing/2014/main" id="{4B29374A-2F20-B8F1-D5B5-CFDDE092F15E}"/>
              </a:ext>
            </a:extLst>
          </p:cNvPr>
          <p:cNvSpPr>
            <a:spLocks noGrp="1"/>
          </p:cNvSpPr>
          <p:nvPr>
            <p:ph type="sldNum" sz="quarter" idx="12"/>
          </p:nvPr>
        </p:nvSpPr>
        <p:spPr/>
        <p:txBody>
          <a:bodyPr/>
          <a:lstStyle/>
          <a:p>
            <a:fld id="{61E3BFED-9F84-4D5F-B4E4-248DC167C07C}" type="slidenum">
              <a:rPr lang="en-IN" smtClean="0"/>
              <a:t>7</a:t>
            </a:fld>
            <a:endParaRPr lang="en-IN"/>
          </a:p>
        </p:txBody>
      </p:sp>
      <p:sp>
        <p:nvSpPr>
          <p:cNvPr id="4" name="TextBox 3">
            <a:extLst>
              <a:ext uri="{FF2B5EF4-FFF2-40B4-BE49-F238E27FC236}">
                <a16:creationId xmlns:a16="http://schemas.microsoft.com/office/drawing/2014/main" id="{764E5964-0A30-69C7-E862-C05BB898AF88}"/>
              </a:ext>
            </a:extLst>
          </p:cNvPr>
          <p:cNvSpPr txBox="1"/>
          <p:nvPr/>
        </p:nvSpPr>
        <p:spPr>
          <a:xfrm>
            <a:off x="2733091" y="545383"/>
            <a:ext cx="6520543" cy="523220"/>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AES (Advanced Encryption Standard)</a:t>
            </a:r>
          </a:p>
        </p:txBody>
      </p:sp>
      <p:sp>
        <p:nvSpPr>
          <p:cNvPr id="5" name="TextBox 4">
            <a:extLst>
              <a:ext uri="{FF2B5EF4-FFF2-40B4-BE49-F238E27FC236}">
                <a16:creationId xmlns:a16="http://schemas.microsoft.com/office/drawing/2014/main" id="{A8747584-CA8C-6433-8E70-9BFC7DA40C2F}"/>
              </a:ext>
            </a:extLst>
          </p:cNvPr>
          <p:cNvSpPr txBox="1"/>
          <p:nvPr/>
        </p:nvSpPr>
        <p:spPr>
          <a:xfrm>
            <a:off x="567612" y="1464907"/>
            <a:ext cx="10423849"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AES is a widely used symmetric encryption algorithm that supports key lengths of 128, 192, and 256 bits.</a:t>
            </a:r>
          </a:p>
          <a:p>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It is commonly used in various applications, including secure communication, data storage and encrypt of sensitive information.</a:t>
            </a:r>
          </a:p>
        </p:txBody>
      </p:sp>
      <p:pic>
        <p:nvPicPr>
          <p:cNvPr id="2050" name="Picture 2">
            <a:extLst>
              <a:ext uri="{FF2B5EF4-FFF2-40B4-BE49-F238E27FC236}">
                <a16:creationId xmlns:a16="http://schemas.microsoft.com/office/drawing/2014/main" id="{746F2C69-B63E-1C26-4FF3-A505704215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8897" y="3048348"/>
            <a:ext cx="3545633" cy="3048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77960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321BFD-6DEF-6581-3E0B-A3CAD7438521}"/>
              </a:ext>
            </a:extLst>
          </p:cNvPr>
          <p:cNvSpPr>
            <a:spLocks noGrp="1"/>
          </p:cNvSpPr>
          <p:nvPr>
            <p:ph type="dt" sz="half" idx="10"/>
          </p:nvPr>
        </p:nvSpPr>
        <p:spPr/>
        <p:txBody>
          <a:bodyPr/>
          <a:lstStyle/>
          <a:p>
            <a:fld id="{F81244A9-3B2D-4720-8D04-47D2B11805D7}" type="datetime1">
              <a:rPr lang="en-IN" smtClean="0"/>
              <a:t>26-05-2024</a:t>
            </a:fld>
            <a:endParaRPr lang="en-IN"/>
          </a:p>
        </p:txBody>
      </p:sp>
      <p:sp>
        <p:nvSpPr>
          <p:cNvPr id="3" name="Slide Number Placeholder 2">
            <a:extLst>
              <a:ext uri="{FF2B5EF4-FFF2-40B4-BE49-F238E27FC236}">
                <a16:creationId xmlns:a16="http://schemas.microsoft.com/office/drawing/2014/main" id="{F2359575-04E8-B713-C8CF-797E2BA8A170}"/>
              </a:ext>
            </a:extLst>
          </p:cNvPr>
          <p:cNvSpPr>
            <a:spLocks noGrp="1"/>
          </p:cNvSpPr>
          <p:nvPr>
            <p:ph type="sldNum" sz="quarter" idx="12"/>
          </p:nvPr>
        </p:nvSpPr>
        <p:spPr/>
        <p:txBody>
          <a:bodyPr/>
          <a:lstStyle/>
          <a:p>
            <a:fld id="{61E3BFED-9F84-4D5F-B4E4-248DC167C07C}" type="slidenum">
              <a:rPr lang="en-IN" smtClean="0"/>
              <a:t>70</a:t>
            </a:fld>
            <a:endParaRPr lang="en-IN"/>
          </a:p>
        </p:txBody>
      </p:sp>
      <p:sp>
        <p:nvSpPr>
          <p:cNvPr id="7" name="TextBox 6">
            <a:extLst>
              <a:ext uri="{FF2B5EF4-FFF2-40B4-BE49-F238E27FC236}">
                <a16:creationId xmlns:a16="http://schemas.microsoft.com/office/drawing/2014/main" id="{E3643BDF-A3DF-B323-D7E3-DD3B6478FB32}"/>
              </a:ext>
            </a:extLst>
          </p:cNvPr>
          <p:cNvSpPr txBox="1"/>
          <p:nvPr/>
        </p:nvSpPr>
        <p:spPr>
          <a:xfrm>
            <a:off x="3821738" y="894725"/>
            <a:ext cx="4021494" cy="523220"/>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Design timing summary</a:t>
            </a:r>
          </a:p>
        </p:txBody>
      </p:sp>
      <p:pic>
        <p:nvPicPr>
          <p:cNvPr id="5" name="Graphic 3">
            <a:extLst>
              <a:ext uri="{FF2B5EF4-FFF2-40B4-BE49-F238E27FC236}">
                <a16:creationId xmlns:a16="http://schemas.microsoft.com/office/drawing/2014/main" id="{28AC8BFA-9E03-B6A7-87BA-06E0314444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615688"/>
            <a:ext cx="4761823" cy="2410471"/>
          </a:xfrm>
          <a:prstGeom prst="rect">
            <a:avLst/>
          </a:prstGeom>
        </p:spPr>
      </p:pic>
      <p:pic>
        <p:nvPicPr>
          <p:cNvPr id="8" name="Picture 7">
            <a:extLst>
              <a:ext uri="{FF2B5EF4-FFF2-40B4-BE49-F238E27FC236}">
                <a16:creationId xmlns:a16="http://schemas.microsoft.com/office/drawing/2014/main" id="{AC12E3A4-1BE1-70E1-9D35-7578C247CA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3419" y="2615688"/>
            <a:ext cx="4372897" cy="2096457"/>
          </a:xfrm>
          <a:prstGeom prst="rect">
            <a:avLst/>
          </a:prstGeom>
        </p:spPr>
      </p:pic>
    </p:spTree>
    <p:extLst>
      <p:ext uri="{BB962C8B-B14F-4D97-AF65-F5344CB8AC3E}">
        <p14:creationId xmlns:p14="http://schemas.microsoft.com/office/powerpoint/2010/main" val="520055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F37079-7925-D9A0-A52D-5F8765C5BDEC}"/>
              </a:ext>
            </a:extLst>
          </p:cNvPr>
          <p:cNvSpPr>
            <a:spLocks noGrp="1"/>
          </p:cNvSpPr>
          <p:nvPr>
            <p:ph type="dt" sz="half" idx="10"/>
          </p:nvPr>
        </p:nvSpPr>
        <p:spPr/>
        <p:txBody>
          <a:bodyPr/>
          <a:lstStyle/>
          <a:p>
            <a:fld id="{F81244A9-3B2D-4720-8D04-47D2B11805D7}" type="datetime1">
              <a:rPr lang="en-IN" smtClean="0"/>
              <a:t>26-05-2024</a:t>
            </a:fld>
            <a:endParaRPr lang="en-IN"/>
          </a:p>
        </p:txBody>
      </p:sp>
      <p:sp>
        <p:nvSpPr>
          <p:cNvPr id="3" name="Slide Number Placeholder 2">
            <a:extLst>
              <a:ext uri="{FF2B5EF4-FFF2-40B4-BE49-F238E27FC236}">
                <a16:creationId xmlns:a16="http://schemas.microsoft.com/office/drawing/2014/main" id="{66E6815D-DF4A-5D39-CE26-6DF758768EA5}"/>
              </a:ext>
            </a:extLst>
          </p:cNvPr>
          <p:cNvSpPr>
            <a:spLocks noGrp="1"/>
          </p:cNvSpPr>
          <p:nvPr>
            <p:ph type="sldNum" sz="quarter" idx="12"/>
          </p:nvPr>
        </p:nvSpPr>
        <p:spPr/>
        <p:txBody>
          <a:bodyPr/>
          <a:lstStyle/>
          <a:p>
            <a:fld id="{61E3BFED-9F84-4D5F-B4E4-248DC167C07C}" type="slidenum">
              <a:rPr lang="en-IN" smtClean="0"/>
              <a:t>71</a:t>
            </a:fld>
            <a:endParaRPr lang="en-IN"/>
          </a:p>
        </p:txBody>
      </p:sp>
      <p:sp>
        <p:nvSpPr>
          <p:cNvPr id="4" name="TextBox 3">
            <a:extLst>
              <a:ext uri="{FF2B5EF4-FFF2-40B4-BE49-F238E27FC236}">
                <a16:creationId xmlns:a16="http://schemas.microsoft.com/office/drawing/2014/main" id="{07515B6A-81AB-071E-AA60-732312047B1C}"/>
              </a:ext>
            </a:extLst>
          </p:cNvPr>
          <p:cNvSpPr txBox="1"/>
          <p:nvPr/>
        </p:nvSpPr>
        <p:spPr>
          <a:xfrm>
            <a:off x="4586823" y="619432"/>
            <a:ext cx="2709396" cy="800219"/>
          </a:xfrm>
          <a:prstGeom prst="rect">
            <a:avLst/>
          </a:prstGeom>
          <a:noFill/>
        </p:spPr>
        <p:txBody>
          <a:bodyPr wrap="none" rtlCol="0">
            <a:spAutoFit/>
          </a:bodyPr>
          <a:lstStyle/>
          <a:p>
            <a:r>
              <a:rPr lang="en-US" sz="2800" b="1" kern="1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CONCLUSION </a:t>
            </a:r>
            <a:endParaRPr lang="en-US" sz="2800" kern="1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
        <p:nvSpPr>
          <p:cNvPr id="5" name="TextBox 4">
            <a:extLst>
              <a:ext uri="{FF2B5EF4-FFF2-40B4-BE49-F238E27FC236}">
                <a16:creationId xmlns:a16="http://schemas.microsoft.com/office/drawing/2014/main" id="{017981E6-7CED-0C02-40C9-CA70CF7E0460}"/>
              </a:ext>
            </a:extLst>
          </p:cNvPr>
          <p:cNvSpPr txBox="1"/>
          <p:nvPr/>
        </p:nvSpPr>
        <p:spPr>
          <a:xfrm>
            <a:off x="867437" y="1717631"/>
            <a:ext cx="10058399" cy="3838871"/>
          </a:xfrm>
          <a:prstGeom prst="rect">
            <a:avLst/>
          </a:prstGeom>
          <a:noFill/>
        </p:spPr>
        <p:txBody>
          <a:bodyPr wrap="square" rtlCol="0">
            <a:spAutoFit/>
          </a:bodyPr>
          <a:lstStyle/>
          <a:p>
            <a:pPr marL="342900" marR="0" indent="-342900" algn="just">
              <a:lnSpc>
                <a:spcPct val="150000"/>
              </a:lnSpc>
              <a:spcBef>
                <a:spcPts val="0"/>
              </a:spcBef>
              <a:spcAft>
                <a:spcPts val="800"/>
              </a:spcAft>
              <a:buFont typeface="Arial" panose="020B0604020202020204" pitchFamily="34" charset="0"/>
              <a:buChar char="•"/>
            </a:pPr>
            <a:r>
              <a:rPr lang="en-US" sz="2000" kern="0" dirty="0">
                <a:effectLst/>
                <a:latin typeface="Times New Roman" panose="02020603050405020304" pitchFamily="18" charset="0"/>
                <a:ea typeface="Times New Roman" panose="02020603050405020304" pitchFamily="18" charset="0"/>
                <a:cs typeface="Times New Roman" panose="02020603050405020304" pitchFamily="18" charset="0"/>
              </a:rPr>
              <a:t>AES algorithm when implemented is among the best encryption and decryption standards in modes of operation such as ECB, CBC, CFB, OFB. This work presents the concept and implementation of Image Encryption and Decryption using AES-128 bit to safeguard sensitive image data from unauthorized access. </a:t>
            </a:r>
          </a:p>
          <a:p>
            <a:pPr marL="342900" marR="0" indent="-342900" algn="just">
              <a:lnSpc>
                <a:spcPct val="150000"/>
              </a:lnSpc>
              <a:spcBef>
                <a:spcPts val="0"/>
              </a:spcBef>
              <a:spcAft>
                <a:spcPts val="800"/>
              </a:spcAft>
              <a:buFont typeface="Arial" panose="020B0604020202020204" pitchFamily="34" charset="0"/>
              <a:buChar char="•"/>
            </a:pPr>
            <a:r>
              <a:rPr lang="en-US" sz="2000" kern="0" dirty="0">
                <a:effectLst/>
                <a:latin typeface="Times New Roman" panose="02020603050405020304" pitchFamily="18" charset="0"/>
                <a:ea typeface="Times New Roman" panose="02020603050405020304" pitchFamily="18" charset="0"/>
                <a:cs typeface="Times New Roman" panose="02020603050405020304" pitchFamily="18" charset="0"/>
              </a:rPr>
              <a:t>It is beneficial to investigate the route for putting such an approach into practice utilizing Verilog code that is generated and simulated with the ISE in the Xilinx Family Kintex-7.The Maximum Frequency achieved from the design is 100MHz and </a:t>
            </a:r>
            <a:r>
              <a:rPr lang="en-US" sz="2000" kern="0" dirty="0">
                <a:latin typeface="Times New Roman" panose="02020603050405020304" pitchFamily="18" charset="0"/>
                <a:ea typeface="Times New Roman" panose="02020603050405020304" pitchFamily="18" charset="0"/>
                <a:cs typeface="Times New Roman" panose="02020603050405020304" pitchFamily="18" charset="0"/>
              </a:rPr>
              <a:t>the power consumption rate is 28007.343nw </a:t>
            </a:r>
            <a:r>
              <a:rPr lang="en-US" sz="2000" kern="0" dirty="0">
                <a:effectLst/>
                <a:latin typeface="Times New Roman" panose="02020603050405020304" pitchFamily="18" charset="0"/>
                <a:ea typeface="Times New Roman" panose="02020603050405020304" pitchFamily="18" charset="0"/>
                <a:cs typeface="Times New Roman" panose="02020603050405020304" pitchFamily="18" charset="0"/>
              </a:rPr>
              <a:t>for the Image Encryption and Decryption. </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731334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E35096-6E48-11E3-34FB-56CC833D2EBB}"/>
              </a:ext>
            </a:extLst>
          </p:cNvPr>
          <p:cNvSpPr>
            <a:spLocks noGrp="1"/>
          </p:cNvSpPr>
          <p:nvPr>
            <p:ph type="dt" sz="half" idx="10"/>
          </p:nvPr>
        </p:nvSpPr>
        <p:spPr/>
        <p:txBody>
          <a:bodyPr/>
          <a:lstStyle/>
          <a:p>
            <a:fld id="{F81244A9-3B2D-4720-8D04-47D2B11805D7}" type="datetime1">
              <a:rPr lang="en-IN" smtClean="0"/>
              <a:t>26-05-2024</a:t>
            </a:fld>
            <a:endParaRPr lang="en-IN"/>
          </a:p>
        </p:txBody>
      </p:sp>
      <p:sp>
        <p:nvSpPr>
          <p:cNvPr id="3" name="Slide Number Placeholder 2">
            <a:extLst>
              <a:ext uri="{FF2B5EF4-FFF2-40B4-BE49-F238E27FC236}">
                <a16:creationId xmlns:a16="http://schemas.microsoft.com/office/drawing/2014/main" id="{1A8C0F8D-08E9-109D-7B85-80510FF7E3C7}"/>
              </a:ext>
            </a:extLst>
          </p:cNvPr>
          <p:cNvSpPr>
            <a:spLocks noGrp="1"/>
          </p:cNvSpPr>
          <p:nvPr>
            <p:ph type="sldNum" sz="quarter" idx="12"/>
          </p:nvPr>
        </p:nvSpPr>
        <p:spPr/>
        <p:txBody>
          <a:bodyPr/>
          <a:lstStyle/>
          <a:p>
            <a:fld id="{61E3BFED-9F84-4D5F-B4E4-248DC167C07C}" type="slidenum">
              <a:rPr lang="en-IN" smtClean="0"/>
              <a:t>72</a:t>
            </a:fld>
            <a:endParaRPr lang="en-IN"/>
          </a:p>
        </p:txBody>
      </p:sp>
      <p:sp>
        <p:nvSpPr>
          <p:cNvPr id="4" name="TextBox 3">
            <a:extLst>
              <a:ext uri="{FF2B5EF4-FFF2-40B4-BE49-F238E27FC236}">
                <a16:creationId xmlns:a16="http://schemas.microsoft.com/office/drawing/2014/main" id="{57F9D48E-2A54-3B12-93D0-DB32ECEEC73E}"/>
              </a:ext>
            </a:extLst>
          </p:cNvPr>
          <p:cNvSpPr txBox="1"/>
          <p:nvPr/>
        </p:nvSpPr>
        <p:spPr>
          <a:xfrm>
            <a:off x="1268361" y="593796"/>
            <a:ext cx="7796981" cy="5207644"/>
          </a:xfrm>
          <a:prstGeom prst="rect">
            <a:avLst/>
          </a:prstGeom>
          <a:noFill/>
        </p:spPr>
        <p:txBody>
          <a:bodyPr wrap="square" rtlCol="0">
            <a:spAutoFit/>
          </a:bodyPr>
          <a:lstStyle/>
          <a:p>
            <a:r>
              <a:rPr lang="en-US" dirty="0"/>
              <a:t> </a:t>
            </a:r>
          </a:p>
          <a:p>
            <a:endParaRPr lang="en-US" dirty="0"/>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Performance Optimization: Enhance encryption and decryption speed to achieve higher throughput and lower latency.</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Scalability Improvements: Adapt the system for larger datasets and more complex image processing tasks.</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Key Management: Integrate robust key management mechanisms to enhance security.</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Additional Security Features: Implement authentication and tamper resistance to further secure encrypted data.</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Wider FPGA Compatibility: Extend the implementation to other FPGA families beyond Kintex-7 for broader applicability.</a:t>
            </a:r>
          </a:p>
        </p:txBody>
      </p:sp>
      <p:sp>
        <p:nvSpPr>
          <p:cNvPr id="5" name="TextBox 4">
            <a:extLst>
              <a:ext uri="{FF2B5EF4-FFF2-40B4-BE49-F238E27FC236}">
                <a16:creationId xmlns:a16="http://schemas.microsoft.com/office/drawing/2014/main" id="{C9791451-F951-2192-B42E-86BCA12010C4}"/>
              </a:ext>
            </a:extLst>
          </p:cNvPr>
          <p:cNvSpPr txBox="1"/>
          <p:nvPr/>
        </p:nvSpPr>
        <p:spPr>
          <a:xfrm>
            <a:off x="4404852" y="332186"/>
            <a:ext cx="2223622" cy="523220"/>
          </a:xfrm>
          <a:prstGeom prst="rect">
            <a:avLst/>
          </a:prstGeom>
          <a:noFill/>
        </p:spPr>
        <p:txBody>
          <a:bodyPr wrap="non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Future Scope</a:t>
            </a:r>
          </a:p>
        </p:txBody>
      </p:sp>
    </p:spTree>
    <p:extLst>
      <p:ext uri="{BB962C8B-B14F-4D97-AF65-F5344CB8AC3E}">
        <p14:creationId xmlns:p14="http://schemas.microsoft.com/office/powerpoint/2010/main" val="15877015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F37079-7925-D9A0-A52D-5F8765C5BDEC}"/>
              </a:ext>
            </a:extLst>
          </p:cNvPr>
          <p:cNvSpPr>
            <a:spLocks noGrp="1"/>
          </p:cNvSpPr>
          <p:nvPr>
            <p:ph type="dt" sz="half" idx="10"/>
          </p:nvPr>
        </p:nvSpPr>
        <p:spPr/>
        <p:txBody>
          <a:bodyPr/>
          <a:lstStyle/>
          <a:p>
            <a:fld id="{F81244A9-3B2D-4720-8D04-47D2B11805D7}" type="datetime1">
              <a:rPr lang="en-IN" smtClean="0"/>
              <a:t>26-05-2024</a:t>
            </a:fld>
            <a:endParaRPr lang="en-IN"/>
          </a:p>
        </p:txBody>
      </p:sp>
      <p:sp>
        <p:nvSpPr>
          <p:cNvPr id="3" name="Slide Number Placeholder 2">
            <a:extLst>
              <a:ext uri="{FF2B5EF4-FFF2-40B4-BE49-F238E27FC236}">
                <a16:creationId xmlns:a16="http://schemas.microsoft.com/office/drawing/2014/main" id="{66E6815D-DF4A-5D39-CE26-6DF758768EA5}"/>
              </a:ext>
            </a:extLst>
          </p:cNvPr>
          <p:cNvSpPr>
            <a:spLocks noGrp="1"/>
          </p:cNvSpPr>
          <p:nvPr>
            <p:ph type="sldNum" sz="quarter" idx="12"/>
          </p:nvPr>
        </p:nvSpPr>
        <p:spPr/>
        <p:txBody>
          <a:bodyPr/>
          <a:lstStyle/>
          <a:p>
            <a:fld id="{61E3BFED-9F84-4D5F-B4E4-248DC167C07C}" type="slidenum">
              <a:rPr lang="en-IN" smtClean="0"/>
              <a:t>73</a:t>
            </a:fld>
            <a:endParaRPr lang="en-IN"/>
          </a:p>
        </p:txBody>
      </p:sp>
      <p:sp>
        <p:nvSpPr>
          <p:cNvPr id="4" name="TextBox 3">
            <a:extLst>
              <a:ext uri="{FF2B5EF4-FFF2-40B4-BE49-F238E27FC236}">
                <a16:creationId xmlns:a16="http://schemas.microsoft.com/office/drawing/2014/main" id="{847EBD7A-2054-3C3C-33D2-C2B91F1E36C2}"/>
              </a:ext>
            </a:extLst>
          </p:cNvPr>
          <p:cNvSpPr txBox="1"/>
          <p:nvPr/>
        </p:nvSpPr>
        <p:spPr>
          <a:xfrm>
            <a:off x="4395947" y="236692"/>
            <a:ext cx="2598788" cy="800219"/>
          </a:xfrm>
          <a:prstGeom prst="rect">
            <a:avLst/>
          </a:prstGeom>
          <a:noFill/>
        </p:spPr>
        <p:txBody>
          <a:bodyPr wrap="none" rtlCol="0">
            <a:spAutoFit/>
          </a:bodyPr>
          <a:lstStyle/>
          <a:p>
            <a:r>
              <a:rPr lang="en-US" sz="2800" b="1" kern="1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REFERENCES</a:t>
            </a:r>
            <a:endParaRPr lang="en-US" sz="2800" kern="1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
        <p:nvSpPr>
          <p:cNvPr id="5" name="TextBox 4">
            <a:extLst>
              <a:ext uri="{FF2B5EF4-FFF2-40B4-BE49-F238E27FC236}">
                <a16:creationId xmlns:a16="http://schemas.microsoft.com/office/drawing/2014/main" id="{F92ACC9D-18E0-2CF0-EBAD-DDE3FBD8B99C}"/>
              </a:ext>
            </a:extLst>
          </p:cNvPr>
          <p:cNvSpPr txBox="1"/>
          <p:nvPr/>
        </p:nvSpPr>
        <p:spPr>
          <a:xfrm>
            <a:off x="403122" y="916228"/>
            <a:ext cx="11149781" cy="5025543"/>
          </a:xfrm>
          <a:prstGeom prst="rect">
            <a:avLst/>
          </a:prstGeom>
          <a:noFill/>
        </p:spPr>
        <p:txBody>
          <a:bodyPr wrap="square" rtlCol="0">
            <a:spAutoFit/>
          </a:bodyPr>
          <a:lstStyle/>
          <a:p>
            <a:pPr marL="0" marR="0" algn="just">
              <a:lnSpc>
                <a:spcPct val="200000"/>
              </a:lnSpc>
              <a:spcBef>
                <a:spcPts val="0"/>
              </a:spcBef>
              <a:spcAft>
                <a:spcPts val="800"/>
              </a:spcAft>
            </a:pPr>
            <a:r>
              <a:rPr lang="en-US" sz="2000" b="1" kern="100" dirty="0">
                <a:effectLst/>
                <a:latin typeface="Times New Roman" panose="02020603050405020304" pitchFamily="18" charset="0"/>
                <a:ea typeface="Calibri" panose="020F0502020204030204" pitchFamily="34" charset="0"/>
                <a:cs typeface="Times New Roman" panose="02020603050405020304" pitchFamily="18" charset="0"/>
              </a:rPr>
              <a:t>[1] </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Perspectives in Communication, Embedded-Systems and Signal-Processing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PiCES</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 An International Journal ISSN: 2566-932X, Vol. 2, Issue 11, February 2019 © ΠCES 2018. All right reserved. Publisher: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PiCES</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Journal, www.pices-journal.com 342 AES Based Algorithm for Image Encryption and Decryption.</a:t>
            </a:r>
          </a:p>
          <a:p>
            <a:pPr marL="0" marR="0" algn="just">
              <a:lnSpc>
                <a:spcPct val="200000"/>
              </a:lnSpc>
              <a:spcBef>
                <a:spcPts val="0"/>
              </a:spcBef>
              <a:spcAft>
                <a:spcPts val="800"/>
              </a:spcAft>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[2] IMAGE ENCRYPTION AND DECRYPTION USING AES ALGORITHM Roshni Padate1,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Aamna</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Patel2. ISSN 0976 – 6464(Print) ISSN 0976 – 6472(Online) Volume 6, Issue 1, January (2015), pp. 23-29 http://www.iaeme.com/IJECET</a:t>
            </a:r>
            <a:r>
              <a:rPr lang="en-US" sz="2000" kern="100">
                <a:effectLst/>
                <a:latin typeface="Times New Roman" panose="02020603050405020304" pitchFamily="18" charset="0"/>
                <a:ea typeface="Calibri" panose="020F0502020204030204" pitchFamily="34" charset="0"/>
                <a:cs typeface="Times New Roman" panose="02020603050405020304" pitchFamily="18" charset="0"/>
              </a:rPr>
              <a:t>.asp</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Journal Impact Factor (2014): 7.2836 www.jifactor.com,INTERNATIONAL JOURNAL OF ELECTRONICS AND COMMUNICATION ENGINEERING &amp; TECHNOLOGY (IJECET)</a:t>
            </a:r>
          </a:p>
        </p:txBody>
      </p:sp>
    </p:spTree>
    <p:extLst>
      <p:ext uri="{BB962C8B-B14F-4D97-AF65-F5344CB8AC3E}">
        <p14:creationId xmlns:p14="http://schemas.microsoft.com/office/powerpoint/2010/main" val="22434209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F52170-7A8C-4F4F-947F-00DEC0940CF2}"/>
              </a:ext>
            </a:extLst>
          </p:cNvPr>
          <p:cNvSpPr>
            <a:spLocks noGrp="1"/>
          </p:cNvSpPr>
          <p:nvPr>
            <p:ph type="dt" sz="half" idx="10"/>
          </p:nvPr>
        </p:nvSpPr>
        <p:spPr/>
        <p:txBody>
          <a:bodyPr/>
          <a:lstStyle/>
          <a:p>
            <a:fld id="{F81244A9-3B2D-4720-8D04-47D2B11805D7}" type="datetime1">
              <a:rPr lang="en-IN" smtClean="0"/>
              <a:t>26-05-2024</a:t>
            </a:fld>
            <a:endParaRPr lang="en-IN"/>
          </a:p>
        </p:txBody>
      </p:sp>
      <p:sp>
        <p:nvSpPr>
          <p:cNvPr id="3" name="Slide Number Placeholder 2">
            <a:extLst>
              <a:ext uri="{FF2B5EF4-FFF2-40B4-BE49-F238E27FC236}">
                <a16:creationId xmlns:a16="http://schemas.microsoft.com/office/drawing/2014/main" id="{DD684E7E-9DB0-BAB0-3590-CF24D8CF5B84}"/>
              </a:ext>
            </a:extLst>
          </p:cNvPr>
          <p:cNvSpPr>
            <a:spLocks noGrp="1"/>
          </p:cNvSpPr>
          <p:nvPr>
            <p:ph type="sldNum" sz="quarter" idx="12"/>
          </p:nvPr>
        </p:nvSpPr>
        <p:spPr/>
        <p:txBody>
          <a:bodyPr/>
          <a:lstStyle/>
          <a:p>
            <a:fld id="{61E3BFED-9F84-4D5F-B4E4-248DC167C07C}" type="slidenum">
              <a:rPr lang="en-IN" smtClean="0"/>
              <a:t>74</a:t>
            </a:fld>
            <a:endParaRPr lang="en-IN"/>
          </a:p>
        </p:txBody>
      </p:sp>
      <p:sp>
        <p:nvSpPr>
          <p:cNvPr id="4" name="TextBox 3">
            <a:extLst>
              <a:ext uri="{FF2B5EF4-FFF2-40B4-BE49-F238E27FC236}">
                <a16:creationId xmlns:a16="http://schemas.microsoft.com/office/drawing/2014/main" id="{970FF09E-96DC-853C-C6C6-56A5D2B0579E}"/>
              </a:ext>
            </a:extLst>
          </p:cNvPr>
          <p:cNvSpPr txBox="1"/>
          <p:nvPr/>
        </p:nvSpPr>
        <p:spPr>
          <a:xfrm>
            <a:off x="4837471" y="304800"/>
            <a:ext cx="1580882" cy="523220"/>
          </a:xfrm>
          <a:prstGeom prst="rect">
            <a:avLst/>
          </a:prstGeom>
          <a:noFill/>
        </p:spPr>
        <p:txBody>
          <a:bodyPr wrap="non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CONT…</a:t>
            </a:r>
          </a:p>
        </p:txBody>
      </p:sp>
      <p:sp>
        <p:nvSpPr>
          <p:cNvPr id="5" name="TextBox 4">
            <a:extLst>
              <a:ext uri="{FF2B5EF4-FFF2-40B4-BE49-F238E27FC236}">
                <a16:creationId xmlns:a16="http://schemas.microsoft.com/office/drawing/2014/main" id="{421296DC-EF0C-77A8-2C2B-F4F3894DB454}"/>
              </a:ext>
            </a:extLst>
          </p:cNvPr>
          <p:cNvSpPr txBox="1"/>
          <p:nvPr/>
        </p:nvSpPr>
        <p:spPr>
          <a:xfrm>
            <a:off x="668594" y="1224005"/>
            <a:ext cx="10685206" cy="4409990"/>
          </a:xfrm>
          <a:prstGeom prst="rect">
            <a:avLst/>
          </a:prstGeom>
          <a:noFill/>
        </p:spPr>
        <p:txBody>
          <a:bodyPr wrap="square" rtlCol="0">
            <a:spAutoFit/>
          </a:bodyPr>
          <a:lstStyle/>
          <a:p>
            <a:pPr marL="0" marR="0" algn="just">
              <a:lnSpc>
                <a:spcPct val="200000"/>
              </a:lnSpc>
              <a:spcBef>
                <a:spcPts val="0"/>
              </a:spcBef>
              <a:spcAft>
                <a:spcPts val="800"/>
              </a:spcAft>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[3] Review on Image Encryption/Decryption using AES Algorithm for Hardware Accelerator Design and Implementation IOSR Journal of VLSI and Signal Processing (IOSR-JVSP) Volume 10, Issue 4, Ser. I (Jul. - Aug. 2020), PP 08-19 e-ISSN: 2319 – 4200, p-ISSN,No:2319–4197 </a:t>
            </a:r>
            <a:r>
              <a:rPr lang="en-US" sz="2000" u="sng" kern="100"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www.iosrjournals.org</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Deeksha P1 , Suchitra M2 ,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Mokshith</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B3 , Sharath Kumar K4 , Ayaz Jaffar5</a:t>
            </a:r>
          </a:p>
          <a:p>
            <a:pPr marL="0" marR="0" algn="just">
              <a:lnSpc>
                <a:spcPct val="200000"/>
              </a:lnSpc>
              <a:spcBef>
                <a:spcPts val="0"/>
              </a:spcBef>
              <a:spcAft>
                <a:spcPts val="800"/>
              </a:spcAft>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[4] Image Encryption and Decryption using AES International Journal of Engineering and Advanced Technology (IJEAT) ISSN: 2249-8958 (Online), Volume-1 Issue-5, June 2012 Manoj. B, Manjula N Harihar</a:t>
            </a:r>
          </a:p>
        </p:txBody>
      </p:sp>
    </p:spTree>
    <p:extLst>
      <p:ext uri="{BB962C8B-B14F-4D97-AF65-F5344CB8AC3E}">
        <p14:creationId xmlns:p14="http://schemas.microsoft.com/office/powerpoint/2010/main" val="24217511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5F2A9B-D0F9-13F4-3465-952BD81435F4}"/>
              </a:ext>
            </a:extLst>
          </p:cNvPr>
          <p:cNvSpPr>
            <a:spLocks noGrp="1"/>
          </p:cNvSpPr>
          <p:nvPr>
            <p:ph type="dt" sz="half" idx="10"/>
          </p:nvPr>
        </p:nvSpPr>
        <p:spPr/>
        <p:txBody>
          <a:bodyPr/>
          <a:lstStyle/>
          <a:p>
            <a:fld id="{F81244A9-3B2D-4720-8D04-47D2B11805D7}" type="datetime1">
              <a:rPr lang="en-IN" smtClean="0"/>
              <a:t>26-05-2024</a:t>
            </a:fld>
            <a:endParaRPr lang="en-IN"/>
          </a:p>
        </p:txBody>
      </p:sp>
      <p:sp>
        <p:nvSpPr>
          <p:cNvPr id="3" name="Slide Number Placeholder 2">
            <a:extLst>
              <a:ext uri="{FF2B5EF4-FFF2-40B4-BE49-F238E27FC236}">
                <a16:creationId xmlns:a16="http://schemas.microsoft.com/office/drawing/2014/main" id="{D16AF949-050C-1966-3530-6A7574B29179}"/>
              </a:ext>
            </a:extLst>
          </p:cNvPr>
          <p:cNvSpPr>
            <a:spLocks noGrp="1"/>
          </p:cNvSpPr>
          <p:nvPr>
            <p:ph type="sldNum" sz="quarter" idx="12"/>
          </p:nvPr>
        </p:nvSpPr>
        <p:spPr/>
        <p:txBody>
          <a:bodyPr/>
          <a:lstStyle/>
          <a:p>
            <a:fld id="{61E3BFED-9F84-4D5F-B4E4-248DC167C07C}" type="slidenum">
              <a:rPr lang="en-IN" smtClean="0"/>
              <a:t>75</a:t>
            </a:fld>
            <a:endParaRPr lang="en-IN"/>
          </a:p>
        </p:txBody>
      </p:sp>
      <p:sp>
        <p:nvSpPr>
          <p:cNvPr id="5" name="TextBox 4">
            <a:extLst>
              <a:ext uri="{FF2B5EF4-FFF2-40B4-BE49-F238E27FC236}">
                <a16:creationId xmlns:a16="http://schemas.microsoft.com/office/drawing/2014/main" id="{689C8C85-C576-8E96-B541-3A291812A322}"/>
              </a:ext>
            </a:extLst>
          </p:cNvPr>
          <p:cNvSpPr txBox="1"/>
          <p:nvPr/>
        </p:nvSpPr>
        <p:spPr>
          <a:xfrm>
            <a:off x="4896465" y="329443"/>
            <a:ext cx="6096000" cy="523220"/>
          </a:xfrm>
          <a:prstGeom prst="rect">
            <a:avLst/>
          </a:prstGeom>
          <a:noFill/>
        </p:spPr>
        <p:txBody>
          <a:bodyPr wrap="square">
            <a:spAutoFit/>
          </a:bodyPr>
          <a:lstStyle/>
          <a:p>
            <a:r>
              <a:rPr lang="en-US" sz="2800" b="1" dirty="0">
                <a:solidFill>
                  <a:srgbClr val="FF0000"/>
                </a:solidFill>
                <a:latin typeface="Times New Roman" panose="02020603050405020304" pitchFamily="18" charset="0"/>
                <a:cs typeface="Times New Roman" panose="02020603050405020304" pitchFamily="18" charset="0"/>
              </a:rPr>
              <a:t>CONT…</a:t>
            </a:r>
          </a:p>
        </p:txBody>
      </p:sp>
      <p:sp>
        <p:nvSpPr>
          <p:cNvPr id="6" name="TextBox 5">
            <a:extLst>
              <a:ext uri="{FF2B5EF4-FFF2-40B4-BE49-F238E27FC236}">
                <a16:creationId xmlns:a16="http://schemas.microsoft.com/office/drawing/2014/main" id="{B194F7D2-6811-7DAC-510C-9B8AA4AF76E8}"/>
              </a:ext>
            </a:extLst>
          </p:cNvPr>
          <p:cNvSpPr txBox="1"/>
          <p:nvPr/>
        </p:nvSpPr>
        <p:spPr>
          <a:xfrm>
            <a:off x="427703" y="1035226"/>
            <a:ext cx="11336594" cy="5503686"/>
          </a:xfrm>
          <a:prstGeom prst="rect">
            <a:avLst/>
          </a:prstGeom>
          <a:noFill/>
        </p:spPr>
        <p:txBody>
          <a:bodyPr wrap="square" rtlCol="0">
            <a:spAutoFit/>
          </a:bodyPr>
          <a:lstStyle/>
          <a:p>
            <a:pPr marL="0" marR="0" algn="just">
              <a:lnSpc>
                <a:spcPct val="200000"/>
              </a:lnSpc>
              <a:spcBef>
                <a:spcPts val="0"/>
              </a:spcBef>
              <a:spcAft>
                <a:spcPts val="800"/>
              </a:spcAft>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[5] FPGA Implementation of AES for Image Encryption and Decryption International Journal of Innovative Technology and Exploring Engineering (IJITEE) ISSN: 2278-3075, Volume-8 Issue-7 May, 2019 Vijayakumar P, Chaitanya Kumar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Chittoju</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A.V.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Bharadwaja</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Payal P.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Tayade</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Tamilselvi</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M, R.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Rajashree</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Xiao-Zhi Gao</a:t>
            </a:r>
          </a:p>
          <a:p>
            <a:pPr marL="0" marR="0" algn="just">
              <a:lnSpc>
                <a:spcPct val="200000"/>
              </a:lnSpc>
              <a:spcBef>
                <a:spcPts val="0"/>
              </a:spcBef>
              <a:spcAft>
                <a:spcPts val="800"/>
              </a:spcAft>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[6] 2D IMAGE ENCRYPTION AND DECRYPTION USING AES ALGORITHM IN SPARTAN - 3E FPGA Chandrasekhar V1 , Ravi Babu T2 , PSN Bhaskar3 , Nihar Ranjan Panda4 M. Tech Student, Assistant professor, Assistant professor, Associate professor Dept. of Electronics &amp;Communication Engineering,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Sanketika</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Vidya Parishad Engineering College, Visakhapatnam, India</a:t>
            </a:r>
          </a:p>
          <a:p>
            <a:pPr marL="0" marR="0" algn="just">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801728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43D9A6-9DED-F0F3-9479-EC9B5CE2E8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4675" y="1443037"/>
            <a:ext cx="5962650" cy="3971925"/>
          </a:xfrm>
          <a:prstGeom prst="rect">
            <a:avLst/>
          </a:prstGeom>
        </p:spPr>
      </p:pic>
      <p:sp>
        <p:nvSpPr>
          <p:cNvPr id="4" name="Date Placeholder 3">
            <a:extLst>
              <a:ext uri="{FF2B5EF4-FFF2-40B4-BE49-F238E27FC236}">
                <a16:creationId xmlns:a16="http://schemas.microsoft.com/office/drawing/2014/main" id="{B68FB7A6-FAF7-7D7D-AFB7-9D79F562EB01}"/>
              </a:ext>
            </a:extLst>
          </p:cNvPr>
          <p:cNvSpPr>
            <a:spLocks noGrp="1"/>
          </p:cNvSpPr>
          <p:nvPr>
            <p:ph type="dt" sz="half" idx="10"/>
          </p:nvPr>
        </p:nvSpPr>
        <p:spPr/>
        <p:txBody>
          <a:bodyPr/>
          <a:lstStyle/>
          <a:p>
            <a:fld id="{076134E4-7853-48F1-A094-DF42C68CFB48}" type="datetime1">
              <a:rPr lang="en-IN" smtClean="0"/>
              <a:t>26-05-2024</a:t>
            </a:fld>
            <a:endParaRPr lang="en-IN"/>
          </a:p>
        </p:txBody>
      </p:sp>
      <p:sp>
        <p:nvSpPr>
          <p:cNvPr id="2" name="Slide Number Placeholder 1">
            <a:extLst>
              <a:ext uri="{FF2B5EF4-FFF2-40B4-BE49-F238E27FC236}">
                <a16:creationId xmlns:a16="http://schemas.microsoft.com/office/drawing/2014/main" id="{FBF63FDE-C7C1-32FE-6955-F911D0613915}"/>
              </a:ext>
            </a:extLst>
          </p:cNvPr>
          <p:cNvSpPr>
            <a:spLocks noGrp="1"/>
          </p:cNvSpPr>
          <p:nvPr>
            <p:ph type="sldNum" sz="quarter" idx="12"/>
          </p:nvPr>
        </p:nvSpPr>
        <p:spPr/>
        <p:txBody>
          <a:bodyPr/>
          <a:lstStyle/>
          <a:p>
            <a:fld id="{61E3BFED-9F84-4D5F-B4E4-248DC167C07C}" type="slidenum">
              <a:rPr lang="en-IN" smtClean="0"/>
              <a:t>76</a:t>
            </a:fld>
            <a:endParaRPr lang="en-IN"/>
          </a:p>
        </p:txBody>
      </p:sp>
    </p:spTree>
    <p:extLst>
      <p:ext uri="{BB962C8B-B14F-4D97-AF65-F5344CB8AC3E}">
        <p14:creationId xmlns:p14="http://schemas.microsoft.com/office/powerpoint/2010/main" val="1541929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ADDEA8-9A00-8B3F-4FA3-F459CBC84157}"/>
              </a:ext>
            </a:extLst>
          </p:cNvPr>
          <p:cNvSpPr>
            <a:spLocks noGrp="1"/>
          </p:cNvSpPr>
          <p:nvPr>
            <p:ph type="dt" sz="half" idx="10"/>
          </p:nvPr>
        </p:nvSpPr>
        <p:spPr/>
        <p:txBody>
          <a:bodyPr/>
          <a:lstStyle/>
          <a:p>
            <a:fld id="{F81244A9-3B2D-4720-8D04-47D2B11805D7}" type="datetime1">
              <a:rPr lang="en-IN" smtClean="0"/>
              <a:t>26-05-2024</a:t>
            </a:fld>
            <a:endParaRPr lang="en-IN"/>
          </a:p>
        </p:txBody>
      </p:sp>
      <p:sp>
        <p:nvSpPr>
          <p:cNvPr id="3" name="Slide Number Placeholder 2">
            <a:extLst>
              <a:ext uri="{FF2B5EF4-FFF2-40B4-BE49-F238E27FC236}">
                <a16:creationId xmlns:a16="http://schemas.microsoft.com/office/drawing/2014/main" id="{A76743CC-9813-1232-B3F3-59CDFE957527}"/>
              </a:ext>
            </a:extLst>
          </p:cNvPr>
          <p:cNvSpPr>
            <a:spLocks noGrp="1"/>
          </p:cNvSpPr>
          <p:nvPr>
            <p:ph type="sldNum" sz="quarter" idx="12"/>
          </p:nvPr>
        </p:nvSpPr>
        <p:spPr/>
        <p:txBody>
          <a:bodyPr/>
          <a:lstStyle/>
          <a:p>
            <a:fld id="{61E3BFED-9F84-4D5F-B4E4-248DC167C07C}" type="slidenum">
              <a:rPr lang="en-IN" smtClean="0"/>
              <a:t>8</a:t>
            </a:fld>
            <a:endParaRPr lang="en-IN"/>
          </a:p>
        </p:txBody>
      </p:sp>
      <p:sp>
        <p:nvSpPr>
          <p:cNvPr id="4" name="TextBox 3">
            <a:extLst>
              <a:ext uri="{FF2B5EF4-FFF2-40B4-BE49-F238E27FC236}">
                <a16:creationId xmlns:a16="http://schemas.microsoft.com/office/drawing/2014/main" id="{9DFFF42F-AD6C-2B91-E4AF-1B8BE31F9F52}"/>
              </a:ext>
            </a:extLst>
          </p:cNvPr>
          <p:cNvSpPr txBox="1"/>
          <p:nvPr/>
        </p:nvSpPr>
        <p:spPr>
          <a:xfrm>
            <a:off x="703682" y="1489715"/>
            <a:ext cx="10237237" cy="1631216"/>
          </a:xfrm>
          <a:prstGeom prst="rect">
            <a:avLst/>
          </a:prstGeom>
          <a:noFill/>
        </p:spPr>
        <p:txBody>
          <a:bodyPr wrap="square" rtlCol="0">
            <a:spAutoFit/>
          </a:bodyPr>
          <a:lstStyle/>
          <a:p>
            <a:pPr marL="342900" indent="-342900">
              <a:buFont typeface="Arial" panose="020B0604020202020204" pitchFamily="34" charset="0"/>
              <a:buChar char="•"/>
            </a:pPr>
            <a:r>
              <a:rPr lang="en-US" sz="2000" i="0" dirty="0">
                <a:solidFill>
                  <a:srgbClr val="0D0D0D"/>
                </a:solidFill>
                <a:effectLst/>
                <a:highlight>
                  <a:srgbClr val="FFFFFF"/>
                </a:highlight>
                <a:latin typeface="Times New Roman" panose="02020603050405020304" pitchFamily="18" charset="0"/>
                <a:cs typeface="Times New Roman" panose="02020603050405020304" pitchFamily="18" charset="0"/>
              </a:rPr>
              <a:t>DES </a:t>
            </a: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is a symmetric-key block cipher that encrypts data in 64-bit blocks using a 56-bit key. </a:t>
            </a:r>
          </a:p>
          <a:p>
            <a:endPar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It uses a Feistel network structure with multiple rounds of encryption and a complex key schedule. Despite its historical significance, DES is now considered insecure for practical use due to its small key size.</a:t>
            </a:r>
            <a:endParaRPr lang="en-US"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8C90C6D-4D30-0587-DDAE-9082EF922B4B}"/>
              </a:ext>
            </a:extLst>
          </p:cNvPr>
          <p:cNvSpPr txBox="1"/>
          <p:nvPr/>
        </p:nvSpPr>
        <p:spPr>
          <a:xfrm>
            <a:off x="3181738" y="401217"/>
            <a:ext cx="5281127" cy="523220"/>
          </a:xfrm>
          <a:prstGeom prst="rect">
            <a:avLst/>
          </a:prstGeom>
          <a:noFill/>
        </p:spPr>
        <p:txBody>
          <a:bodyPr wrap="square" rtlCol="0">
            <a:spAutoFit/>
          </a:bodyPr>
          <a:lstStyle/>
          <a:p>
            <a:r>
              <a:rPr lang="en-US" sz="2800" b="1" i="0" dirty="0">
                <a:solidFill>
                  <a:srgbClr val="FF0000"/>
                </a:solidFill>
                <a:effectLst/>
                <a:highlight>
                  <a:srgbClr val="FFFFFF"/>
                </a:highlight>
                <a:latin typeface="Times New Roman" panose="02020603050405020304" pitchFamily="18" charset="0"/>
                <a:cs typeface="Times New Roman" panose="02020603050405020304" pitchFamily="18" charset="0"/>
              </a:rPr>
              <a:t>DES (Data Encryption Standard)</a:t>
            </a:r>
            <a:endParaRPr lang="en-US" sz="2800" b="1" dirty="0">
              <a:solidFill>
                <a:srgbClr val="FF0000"/>
              </a:solidFill>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1B4A9B46-877B-386D-8258-91F652B3AF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3854" t="45508" r="6147" b="13878"/>
          <a:stretch/>
        </p:blipFill>
        <p:spPr bwMode="auto">
          <a:xfrm>
            <a:off x="4450700" y="3345967"/>
            <a:ext cx="2743200" cy="27853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10721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4876303C-CC8C-883A-0169-E068E620463A}"/>
              </a:ext>
            </a:extLst>
          </p:cNvPr>
          <p:cNvGraphicFramePr>
            <a:graphicFrameLocks noGrp="1"/>
          </p:cNvGraphicFramePr>
          <p:nvPr>
            <p:extLst>
              <p:ext uri="{D42A27DB-BD31-4B8C-83A1-F6EECF244321}">
                <p14:modId xmlns:p14="http://schemas.microsoft.com/office/powerpoint/2010/main" val="204883040"/>
              </p:ext>
            </p:extLst>
          </p:nvPr>
        </p:nvGraphicFramePr>
        <p:xfrm>
          <a:off x="558282" y="759291"/>
          <a:ext cx="11262048" cy="5383944"/>
        </p:xfrm>
        <a:graphic>
          <a:graphicData uri="http://schemas.openxmlformats.org/drawingml/2006/table">
            <a:tbl>
              <a:tblPr firstRow="1" bandRow="1">
                <a:tableStyleId>{5C22544A-7EE6-4342-B048-85BDC9FD1C3A}</a:tableStyleId>
              </a:tblPr>
              <a:tblGrid>
                <a:gridCol w="766665">
                  <a:extLst>
                    <a:ext uri="{9D8B030D-6E8A-4147-A177-3AD203B41FA5}">
                      <a16:colId xmlns:a16="http://schemas.microsoft.com/office/drawing/2014/main" val="2912842123"/>
                    </a:ext>
                  </a:extLst>
                </a:gridCol>
                <a:gridCol w="2100648">
                  <a:extLst>
                    <a:ext uri="{9D8B030D-6E8A-4147-A177-3AD203B41FA5}">
                      <a16:colId xmlns:a16="http://schemas.microsoft.com/office/drawing/2014/main" val="1319755715"/>
                    </a:ext>
                  </a:extLst>
                </a:gridCol>
                <a:gridCol w="2721070">
                  <a:extLst>
                    <a:ext uri="{9D8B030D-6E8A-4147-A177-3AD203B41FA5}">
                      <a16:colId xmlns:a16="http://schemas.microsoft.com/office/drawing/2014/main" val="992622200"/>
                    </a:ext>
                  </a:extLst>
                </a:gridCol>
                <a:gridCol w="1207848">
                  <a:extLst>
                    <a:ext uri="{9D8B030D-6E8A-4147-A177-3AD203B41FA5}">
                      <a16:colId xmlns:a16="http://schemas.microsoft.com/office/drawing/2014/main" val="1105519398"/>
                    </a:ext>
                  </a:extLst>
                </a:gridCol>
                <a:gridCol w="4465817">
                  <a:extLst>
                    <a:ext uri="{9D8B030D-6E8A-4147-A177-3AD203B41FA5}">
                      <a16:colId xmlns:a16="http://schemas.microsoft.com/office/drawing/2014/main" val="106228672"/>
                    </a:ext>
                  </a:extLst>
                </a:gridCol>
              </a:tblGrid>
              <a:tr h="426965">
                <a:tc>
                  <a:txBody>
                    <a:bodyPr/>
                    <a:lstStyle/>
                    <a:p>
                      <a:r>
                        <a:rPr lang="en-US" sz="1800" dirty="0">
                          <a:latin typeface="Times New Roman" panose="02020603050405020304" pitchFamily="18" charset="0"/>
                          <a:cs typeface="Times New Roman" panose="02020603050405020304" pitchFamily="18" charset="0"/>
                        </a:rPr>
                        <a:t>S.NO</a:t>
                      </a:r>
                    </a:p>
                  </a:txBody>
                  <a:tcPr/>
                </a:tc>
                <a:tc>
                  <a:txBody>
                    <a:bodyPr/>
                    <a:lstStyle/>
                    <a:p>
                      <a:r>
                        <a:rPr lang="en-US" dirty="0">
                          <a:latin typeface="Times New Roman" panose="02020603050405020304" pitchFamily="18" charset="0"/>
                          <a:cs typeface="Times New Roman" panose="02020603050405020304" pitchFamily="18" charset="0"/>
                        </a:rPr>
                        <a:t>JOURNAL TITLE</a:t>
                      </a:r>
                    </a:p>
                  </a:txBody>
                  <a:tcPr/>
                </a:tc>
                <a:tc>
                  <a:txBody>
                    <a:bodyPr/>
                    <a:lstStyle/>
                    <a:p>
                      <a:r>
                        <a:rPr lang="en-US" dirty="0">
                          <a:latin typeface="Times New Roman" panose="02020603050405020304" pitchFamily="18" charset="0"/>
                          <a:cs typeface="Times New Roman" panose="02020603050405020304" pitchFamily="18" charset="0"/>
                        </a:rPr>
                        <a:t>          AUTHORS</a:t>
                      </a:r>
                    </a:p>
                  </a:txBody>
                  <a:tcPr/>
                </a:tc>
                <a:tc>
                  <a:txBody>
                    <a:bodyPr/>
                    <a:lstStyle/>
                    <a:p>
                      <a:r>
                        <a:rPr lang="en-US" dirty="0">
                          <a:latin typeface="Times New Roman" panose="02020603050405020304" pitchFamily="18" charset="0"/>
                          <a:cs typeface="Times New Roman" panose="02020603050405020304" pitchFamily="18" charset="0"/>
                        </a:rPr>
                        <a:t>   YEAR</a:t>
                      </a:r>
                    </a:p>
                  </a:txBody>
                  <a:tcPr/>
                </a:tc>
                <a:tc>
                  <a:txBody>
                    <a:bodyPr/>
                    <a:lstStyle/>
                    <a:p>
                      <a:r>
                        <a:rPr lang="en-US" dirty="0">
                          <a:latin typeface="Times New Roman" panose="02020603050405020304" pitchFamily="18" charset="0"/>
                          <a:cs typeface="Times New Roman" panose="02020603050405020304" pitchFamily="18" charset="0"/>
                        </a:rPr>
                        <a:t>                   DISCUSSIONS</a:t>
                      </a:r>
                    </a:p>
                  </a:txBody>
                  <a:tcPr/>
                </a:tc>
                <a:extLst>
                  <a:ext uri="{0D108BD9-81ED-4DB2-BD59-A6C34878D82A}">
                    <a16:rowId xmlns:a16="http://schemas.microsoft.com/office/drawing/2014/main" val="3895074953"/>
                  </a:ext>
                </a:extLst>
              </a:tr>
              <a:tr h="1664910">
                <a:tc>
                  <a:txBody>
                    <a:bodyPr/>
                    <a:lstStyle/>
                    <a:p>
                      <a:r>
                        <a:rPr lang="en-US" dirty="0">
                          <a:latin typeface="Times New Roman" panose="02020603050405020304" pitchFamily="18" charset="0"/>
                          <a:cs typeface="Times New Roman" panose="02020603050405020304" pitchFamily="18" charset="0"/>
                        </a:rPr>
                        <a:t>1</a:t>
                      </a:r>
                    </a:p>
                  </a:txBody>
                  <a:tcPr/>
                </a:tc>
                <a:tc>
                  <a:txBody>
                    <a:bodyPr/>
                    <a:lstStyle/>
                    <a:p>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AES Based Algorithm for Image Encryption and Decryption</a:t>
                      </a:r>
                    </a:p>
                  </a:txBody>
                  <a:tcPr/>
                </a:tc>
                <a:tc>
                  <a:txBody>
                    <a:bodyPr/>
                    <a:lstStyle/>
                    <a:p>
                      <a:r>
                        <a:rPr lang="en-US" sz="1600" dirty="0">
                          <a:latin typeface="Times New Roman" panose="02020603050405020304" pitchFamily="18" charset="0"/>
                          <a:cs typeface="Times New Roman" panose="02020603050405020304" pitchFamily="18" charset="0"/>
                        </a:rPr>
                        <a:t>Prof. </a:t>
                      </a:r>
                      <a:r>
                        <a:rPr lang="en-US" sz="1600" dirty="0" err="1">
                          <a:latin typeface="Times New Roman" panose="02020603050405020304" pitchFamily="18" charset="0"/>
                          <a:cs typeface="Times New Roman" panose="02020603050405020304" pitchFamily="18" charset="0"/>
                        </a:rPr>
                        <a:t>Venkatesha</a:t>
                      </a:r>
                      <a:r>
                        <a:rPr lang="en-US" sz="1600" dirty="0">
                          <a:latin typeface="Times New Roman" panose="02020603050405020304" pitchFamily="18" charset="0"/>
                          <a:cs typeface="Times New Roman" panose="02020603050405020304" pitchFamily="18" charset="0"/>
                        </a:rPr>
                        <a:t> G</a:t>
                      </a:r>
                    </a:p>
                    <a:p>
                      <a:r>
                        <a:rPr lang="en-US" sz="1600" dirty="0">
                          <a:latin typeface="Times New Roman" panose="02020603050405020304" pitchFamily="18" charset="0"/>
                          <a:cs typeface="Times New Roman" panose="02020603050405020304" pitchFamily="18" charset="0"/>
                        </a:rPr>
                        <a:t>Dr. Dinesh S</a:t>
                      </a:r>
                    </a:p>
                    <a:p>
                      <a:r>
                        <a:rPr lang="en-US" sz="1600" dirty="0">
                          <a:latin typeface="Times New Roman" panose="02020603050405020304" pitchFamily="18" charset="0"/>
                          <a:cs typeface="Times New Roman" panose="02020603050405020304" pitchFamily="18" charset="0"/>
                        </a:rPr>
                        <a:t>Dr. Manjunath M</a:t>
                      </a:r>
                    </a:p>
                  </a:txBody>
                  <a:tcPr/>
                </a:tc>
                <a:tc>
                  <a:txBody>
                    <a:bodyPr/>
                    <a:lstStyle/>
                    <a:p>
                      <a:r>
                        <a:rPr lang="en-US" sz="2000" dirty="0">
                          <a:latin typeface="Times New Roman" panose="02020603050405020304" pitchFamily="18" charset="0"/>
                          <a:cs typeface="Times New Roman" panose="02020603050405020304" pitchFamily="18" charset="0"/>
                        </a:rPr>
                        <a:t>2020</a:t>
                      </a:r>
                    </a:p>
                  </a:txBody>
                  <a:tcPr/>
                </a:tc>
                <a:tc>
                  <a:txBody>
                    <a:bodyPr/>
                    <a:lstStyle/>
                    <a:p>
                      <a:pPr marL="342900" indent="-342900">
                        <a:buFont typeface="Arial" panose="020B0604020202020204" pitchFamily="34" charset="0"/>
                        <a:buAutoNum type="arabicPeriod"/>
                      </a:pPr>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The paper implements AES for image</a:t>
                      </a:r>
                    </a:p>
                    <a:p>
                      <a:pPr marL="0" indent="0">
                        <a:buFont typeface="Arial" panose="020B0604020202020204" pitchFamily="34" charset="0"/>
                        <a:buNone/>
                      </a:pPr>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encryption, focusing on secure data transmission.</a:t>
                      </a:r>
                    </a:p>
                    <a:p>
                      <a:pPr marL="0" indent="0">
                        <a:buFont typeface="Arial" panose="020B0604020202020204" pitchFamily="34" charset="0"/>
                        <a:buNone/>
                      </a:pPr>
                      <a:endParaRPr lang="en-US" sz="1400" b="0" i="0" kern="1200" dirty="0">
                        <a:solidFill>
                          <a:schemeClr val="dk1"/>
                        </a:solidFill>
                        <a:effectLst/>
                        <a:latin typeface="Times New Roman" panose="02020603050405020304" pitchFamily="18" charset="0"/>
                        <a:ea typeface="+mn-ea"/>
                        <a:cs typeface="Times New Roman" panose="02020603050405020304" pitchFamily="18" charset="0"/>
                      </a:endParaRPr>
                    </a:p>
                    <a:p>
                      <a:pPr marL="0" indent="0">
                        <a:buFont typeface="Arial" panose="020B0604020202020204" pitchFamily="34" charset="0"/>
                        <a:buNone/>
                      </a:pPr>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2. It describes the AES 128-bit Verilog synthesis on FPGA, showcasing its efficiency in encryption.</a:t>
                      </a:r>
                      <a:endParaRPr 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7147022"/>
                  </a:ext>
                </a:extLst>
              </a:tr>
              <a:tr h="1664910">
                <a:tc>
                  <a:txBody>
                    <a:bodyPr/>
                    <a:lstStyle/>
                    <a:p>
                      <a:r>
                        <a:rPr lang="en-US" dirty="0">
                          <a:latin typeface="Symbol" panose="05050102010706020507" pitchFamily="18" charset="2"/>
                          <a:ea typeface="Tahoma" panose="020B0604030504040204" pitchFamily="34" charset="0"/>
                          <a:cs typeface="Tahoma" panose="020B0604030504040204" pitchFamily="34" charset="0"/>
                        </a:rPr>
                        <a:t>2</a:t>
                      </a:r>
                    </a:p>
                  </a:txBody>
                  <a:tcPr/>
                </a:tc>
                <a:tc>
                  <a:txBody>
                    <a:bodyPr/>
                    <a:lstStyle/>
                    <a:p>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Image Encryption and Decryption using AES Algorithm</a:t>
                      </a:r>
                    </a:p>
                  </a:txBody>
                  <a:tcPr/>
                </a:tc>
                <a:tc>
                  <a:txBody>
                    <a:bodyPr/>
                    <a:lstStyle/>
                    <a:p>
                      <a:r>
                        <a:rPr lang="en-US" sz="1600" dirty="0">
                          <a:latin typeface="Times New Roman" panose="02020603050405020304" pitchFamily="18" charset="0"/>
                          <a:cs typeface="Times New Roman" panose="02020603050405020304" pitchFamily="18" charset="0"/>
                        </a:rPr>
                        <a:t>Roshni </a:t>
                      </a:r>
                      <a:r>
                        <a:rPr lang="en-US" sz="1600" dirty="0" err="1">
                          <a:latin typeface="Times New Roman" panose="02020603050405020304" pitchFamily="18" charset="0"/>
                          <a:cs typeface="Times New Roman" panose="02020603050405020304" pitchFamily="18" charset="0"/>
                        </a:rPr>
                        <a:t>Padate</a:t>
                      </a:r>
                      <a:r>
                        <a:rPr lang="en-US" sz="1600" dirty="0">
                          <a:latin typeface="Times New Roman" panose="02020603050405020304" pitchFamily="18" charset="0"/>
                          <a:cs typeface="Times New Roman" panose="02020603050405020304" pitchFamily="18" charset="0"/>
                        </a:rPr>
                        <a:t>,</a:t>
                      </a:r>
                    </a:p>
                    <a:p>
                      <a:r>
                        <a:rPr lang="en-US" sz="1600" dirty="0" err="1">
                          <a:latin typeface="Times New Roman" panose="02020603050405020304" pitchFamily="18" charset="0"/>
                          <a:cs typeface="Times New Roman" panose="02020603050405020304" pitchFamily="18" charset="0"/>
                        </a:rPr>
                        <a:t>Aamna</a:t>
                      </a:r>
                      <a:r>
                        <a:rPr lang="en-US" sz="1600" dirty="0">
                          <a:latin typeface="Times New Roman" panose="02020603050405020304" pitchFamily="18" charset="0"/>
                          <a:cs typeface="Times New Roman" panose="02020603050405020304" pitchFamily="18" charset="0"/>
                        </a:rPr>
                        <a:t> Patel</a:t>
                      </a:r>
                    </a:p>
                  </a:txBody>
                  <a:tcPr/>
                </a:tc>
                <a:tc>
                  <a:txBody>
                    <a:bodyPr/>
                    <a:lstStyle/>
                    <a:p>
                      <a:r>
                        <a:rPr lang="en-US" sz="2000" dirty="0">
                          <a:latin typeface="Times New Roman" panose="02020603050405020304" pitchFamily="18" charset="0"/>
                          <a:ea typeface="Tahoma" panose="020B0604030504040204" pitchFamily="34" charset="0"/>
                          <a:cs typeface="Times New Roman" panose="02020603050405020304" pitchFamily="18" charset="0"/>
                        </a:rPr>
                        <a:t>2020</a:t>
                      </a:r>
                    </a:p>
                  </a:txBody>
                  <a:tcPr/>
                </a:tc>
                <a:tc>
                  <a:txBody>
                    <a:bodyPr/>
                    <a:lstStyle/>
                    <a:p>
                      <a:pPr marL="342900" indent="-342900">
                        <a:buAutoNum type="arabicPeriod"/>
                      </a:pPr>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The paper recommends AES over DES for</a:t>
                      </a:r>
                    </a:p>
                    <a:p>
                      <a:pPr marL="0" indent="0">
                        <a:buNone/>
                      </a:pPr>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image security due to AES's higher encryption quality and real-time efficiency.</a:t>
                      </a:r>
                    </a:p>
                    <a:p>
                      <a:pPr marL="0" indent="0">
                        <a:buNone/>
                      </a:pPr>
                      <a:endParaRPr lang="en-US" sz="1400" b="0" i="0" kern="1200" dirty="0">
                        <a:solidFill>
                          <a:schemeClr val="dk1"/>
                        </a:solidFill>
                        <a:effectLst/>
                        <a:latin typeface="Times New Roman" panose="02020603050405020304" pitchFamily="18" charset="0"/>
                        <a:ea typeface="+mn-ea"/>
                        <a:cs typeface="Times New Roman" panose="02020603050405020304" pitchFamily="18" charset="0"/>
                      </a:endParaRPr>
                    </a:p>
                    <a:p>
                      <a:pPr marL="0" indent="0">
                        <a:buNone/>
                      </a:pPr>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2. AES is favored over DES in the paper for image security, as it offers superior encryption quality and real-time encryption performance.</a:t>
                      </a:r>
                      <a:endParaRPr lang="en-US" sz="1400" dirty="0"/>
                    </a:p>
                  </a:txBody>
                  <a:tcPr/>
                </a:tc>
                <a:extLst>
                  <a:ext uri="{0D108BD9-81ED-4DB2-BD59-A6C34878D82A}">
                    <a16:rowId xmlns:a16="http://schemas.microsoft.com/office/drawing/2014/main" val="1047867067"/>
                  </a:ext>
                </a:extLst>
              </a:tr>
              <a:tr h="1627159">
                <a:tc>
                  <a:txBody>
                    <a:bodyPr/>
                    <a:lstStyle/>
                    <a:p>
                      <a:r>
                        <a:rPr lang="en-US" dirty="0">
                          <a:latin typeface="Times New Roman" panose="02020603050405020304" pitchFamily="18" charset="0"/>
                          <a:cs typeface="Times New Roman" panose="02020603050405020304" pitchFamily="18" charset="0"/>
                        </a:rPr>
                        <a:t>3</a:t>
                      </a:r>
                    </a:p>
                  </a:txBody>
                  <a:tcPr/>
                </a:tc>
                <a:tc>
                  <a:txBody>
                    <a:bodyPr/>
                    <a:lstStyle/>
                    <a:p>
                      <a:endParaRPr lang="en-US" sz="1400" dirty="0">
                        <a:latin typeface="Times New Roman" panose="02020603050405020304" pitchFamily="18" charset="0"/>
                        <a:cs typeface="Times New Roman" panose="02020603050405020304" pitchFamily="18" charset="0"/>
                      </a:endParaRPr>
                    </a:p>
                    <a:p>
                      <a:r>
                        <a:rPr lang="en-US" sz="1400" b="0" dirty="0">
                          <a:latin typeface="Times New Roman" panose="02020603050405020304" pitchFamily="18" charset="0"/>
                          <a:cs typeface="Times New Roman" panose="02020603050405020304" pitchFamily="18" charset="0"/>
                        </a:rPr>
                        <a:t>Review on Image Encryption/Decryption using AES Algorithm for Hardware Accelerator Design and Implementation</a:t>
                      </a:r>
                    </a:p>
                  </a:txBody>
                  <a:tcPr/>
                </a:tc>
                <a:tc>
                  <a:txBody>
                    <a:bodyPr/>
                    <a:lstStyle/>
                    <a:p>
                      <a:r>
                        <a:rPr lang="en-US" sz="1600" dirty="0">
                          <a:latin typeface="Times New Roman" panose="02020603050405020304" pitchFamily="18" charset="0"/>
                          <a:cs typeface="Times New Roman" panose="02020603050405020304" pitchFamily="18" charset="0"/>
                        </a:rPr>
                        <a:t>Deeksha P1 , Suchitra M2 , </a:t>
                      </a:r>
                      <a:r>
                        <a:rPr lang="en-US" sz="1600" dirty="0" err="1">
                          <a:latin typeface="Times New Roman" panose="02020603050405020304" pitchFamily="18" charset="0"/>
                          <a:cs typeface="Times New Roman" panose="02020603050405020304" pitchFamily="18" charset="0"/>
                        </a:rPr>
                        <a:t>Mokshith</a:t>
                      </a:r>
                      <a:r>
                        <a:rPr lang="en-US" sz="1600" dirty="0">
                          <a:latin typeface="Times New Roman" panose="02020603050405020304" pitchFamily="18" charset="0"/>
                          <a:cs typeface="Times New Roman" panose="02020603050405020304" pitchFamily="18" charset="0"/>
                        </a:rPr>
                        <a:t> B3 , Sharath Kumar K4 , Ayaz Jaffar5 </a:t>
                      </a:r>
                    </a:p>
                  </a:txBody>
                  <a:tcPr/>
                </a:tc>
                <a:tc>
                  <a:txBody>
                    <a:bodyPr/>
                    <a:lstStyle/>
                    <a:p>
                      <a:r>
                        <a:rPr lang="en-US" sz="2000" dirty="0">
                          <a:latin typeface="Times New Roman" panose="02020603050405020304" pitchFamily="18" charset="0"/>
                          <a:cs typeface="Times New Roman" panose="02020603050405020304" pitchFamily="18" charset="0"/>
                        </a:rPr>
                        <a:t>2020</a:t>
                      </a:r>
                    </a:p>
                  </a:txBody>
                  <a:tcPr/>
                </a:tc>
                <a:tc>
                  <a:txBody>
                    <a:bodyPr/>
                    <a:lstStyle/>
                    <a:p>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1. The paper explores AES for hardware-accelerated image encryption, proposing a hybrid approach and discussing challenges like permutation and steganography.</a:t>
                      </a:r>
                    </a:p>
                    <a:p>
                      <a:endParaRPr lang="en-US" sz="1400" b="0" i="0" kern="1200" dirty="0">
                        <a:solidFill>
                          <a:schemeClr val="dk1"/>
                        </a:solidFill>
                        <a:effectLst/>
                        <a:latin typeface="Times New Roman" panose="02020603050405020304" pitchFamily="18" charset="0"/>
                        <a:ea typeface="+mn-ea"/>
                        <a:cs typeface="Times New Roman" panose="02020603050405020304" pitchFamily="18" charset="0"/>
                      </a:endParaRPr>
                    </a:p>
                    <a:p>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2. It aims to enhance image privacy through improved encryption techniques and hardware acceleration, highlighting the benefits of the AES algorithm</a:t>
                      </a:r>
                      <a:r>
                        <a:rPr lang="en-US" sz="1300" b="0" i="0" kern="1200" dirty="0">
                          <a:solidFill>
                            <a:schemeClr val="dk1"/>
                          </a:solidFill>
                          <a:effectLst/>
                          <a:latin typeface="Times New Roman" panose="02020603050405020304" pitchFamily="18" charset="0"/>
                          <a:ea typeface="+mn-ea"/>
                          <a:cs typeface="Times New Roman" panose="02020603050405020304" pitchFamily="18" charset="0"/>
                        </a:rPr>
                        <a:t>.</a:t>
                      </a:r>
                      <a:endParaRPr lang="en-US" sz="13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85172964"/>
                  </a:ext>
                </a:extLst>
              </a:tr>
            </a:tbl>
          </a:graphicData>
        </a:graphic>
      </p:graphicFrame>
      <p:sp>
        <p:nvSpPr>
          <p:cNvPr id="5" name="TextBox 4">
            <a:extLst>
              <a:ext uri="{FF2B5EF4-FFF2-40B4-BE49-F238E27FC236}">
                <a16:creationId xmlns:a16="http://schemas.microsoft.com/office/drawing/2014/main" id="{97F5AE8A-6FAF-4AF2-8FFA-16A9602CDD3E}"/>
              </a:ext>
            </a:extLst>
          </p:cNvPr>
          <p:cNvSpPr txBox="1"/>
          <p:nvPr/>
        </p:nvSpPr>
        <p:spPr>
          <a:xfrm>
            <a:off x="4107505" y="198465"/>
            <a:ext cx="4336699" cy="523220"/>
          </a:xfrm>
          <a:prstGeom prst="rect">
            <a:avLst/>
          </a:prstGeom>
          <a:noFill/>
        </p:spPr>
        <p:txBody>
          <a:bodyPr wrap="square">
            <a:spAutoFit/>
          </a:bodyPr>
          <a:lstStyle/>
          <a:p>
            <a:r>
              <a:rPr lang="en-US" altLang="en-IN" sz="2800" b="1" dirty="0">
                <a:solidFill>
                  <a:srgbClr val="FF0000"/>
                </a:solidFill>
                <a:latin typeface="Times New Roman" panose="02020603050405020304" pitchFamily="18" charset="0"/>
              </a:rPr>
              <a:t>LITERATURE SURVEY</a:t>
            </a:r>
            <a:endParaRPr lang="en-US" sz="2800" b="1" dirty="0">
              <a:solidFill>
                <a:srgbClr val="FF0000"/>
              </a:solidFill>
            </a:endParaRPr>
          </a:p>
        </p:txBody>
      </p:sp>
      <p:sp>
        <p:nvSpPr>
          <p:cNvPr id="4" name="Date Placeholder 3">
            <a:extLst>
              <a:ext uri="{FF2B5EF4-FFF2-40B4-BE49-F238E27FC236}">
                <a16:creationId xmlns:a16="http://schemas.microsoft.com/office/drawing/2014/main" id="{FBEB6852-97E2-98C0-6AB1-660FBD7356C2}"/>
              </a:ext>
            </a:extLst>
          </p:cNvPr>
          <p:cNvSpPr>
            <a:spLocks noGrp="1"/>
          </p:cNvSpPr>
          <p:nvPr>
            <p:ph type="dt" sz="half" idx="10"/>
          </p:nvPr>
        </p:nvSpPr>
        <p:spPr/>
        <p:txBody>
          <a:bodyPr/>
          <a:lstStyle/>
          <a:p>
            <a:fld id="{6710F501-04A9-4484-B2B4-481FF65EA612}" type="datetime1">
              <a:rPr lang="en-IN" smtClean="0"/>
              <a:t>26-05-2024</a:t>
            </a:fld>
            <a:endParaRPr lang="en-IN"/>
          </a:p>
        </p:txBody>
      </p:sp>
      <p:sp>
        <p:nvSpPr>
          <p:cNvPr id="2" name="Slide Number Placeholder 1">
            <a:extLst>
              <a:ext uri="{FF2B5EF4-FFF2-40B4-BE49-F238E27FC236}">
                <a16:creationId xmlns:a16="http://schemas.microsoft.com/office/drawing/2014/main" id="{92140250-6FDD-AB52-D13D-27B08D4E5506}"/>
              </a:ext>
            </a:extLst>
          </p:cNvPr>
          <p:cNvSpPr>
            <a:spLocks noGrp="1"/>
          </p:cNvSpPr>
          <p:nvPr>
            <p:ph type="sldNum" sz="quarter" idx="12"/>
          </p:nvPr>
        </p:nvSpPr>
        <p:spPr/>
        <p:txBody>
          <a:bodyPr/>
          <a:lstStyle/>
          <a:p>
            <a:fld id="{61E3BFED-9F84-4D5F-B4E4-248DC167C07C}" type="slidenum">
              <a:rPr lang="en-IN" smtClean="0"/>
              <a:t>9</a:t>
            </a:fld>
            <a:endParaRPr lang="en-IN"/>
          </a:p>
        </p:txBody>
      </p:sp>
    </p:spTree>
    <p:extLst>
      <p:ext uri="{BB962C8B-B14F-4D97-AF65-F5344CB8AC3E}">
        <p14:creationId xmlns:p14="http://schemas.microsoft.com/office/powerpoint/2010/main" val="9998235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2344</TotalTime>
  <Words>4091</Words>
  <Application>Microsoft Office PowerPoint</Application>
  <PresentationFormat>Widescreen</PresentationFormat>
  <Paragraphs>713</Paragraphs>
  <Slides>76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76</vt:i4>
      </vt:variant>
    </vt:vector>
  </HeadingPairs>
  <TitlesOfParts>
    <vt:vector size="86" baseType="lpstr">
      <vt:lpstr>Aptos Narrow</vt:lpstr>
      <vt:lpstr>Arial</vt:lpstr>
      <vt:lpstr>Calibri</vt:lpstr>
      <vt:lpstr>Calibri Light</vt:lpstr>
      <vt:lpstr>Nunito</vt:lpstr>
      <vt:lpstr>Roboto</vt:lpstr>
      <vt:lpstr>Söhne</vt:lpstr>
      <vt:lpstr>Symbol</vt:lpstr>
      <vt:lpstr>Times New Roman</vt:lpstr>
      <vt:lpstr>Office Theme</vt:lpstr>
      <vt:lpstr>                       Implementation of Image Encryption and Decryption in Verilog</vt:lpstr>
      <vt:lpstr>PowerPoint Presentation</vt:lpstr>
      <vt:lpstr>PowerPoint Presentation</vt:lpstr>
      <vt:lpstr>                                                 INTRODUCTION        </vt:lpstr>
      <vt:lpstr>PowerPoint Presentation</vt:lpstr>
      <vt:lpstr>PowerPoint Presentation</vt:lpstr>
      <vt:lpstr>PowerPoint Presentation</vt:lpstr>
      <vt:lpstr>PowerPoint Presentation</vt:lpstr>
      <vt:lpstr>PowerPoint Presentation</vt:lpstr>
      <vt:lpstr>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Electronic Code book Mode (ECB) - Encryption SIMULATION </vt:lpstr>
      <vt:lpstr>PowerPoint Presentation</vt:lpstr>
      <vt:lpstr>PowerPoint Presentation</vt:lpstr>
      <vt:lpstr>PowerPoint Presentation</vt:lpstr>
      <vt:lpstr>PowerPoint Presentation</vt:lpstr>
      <vt:lpstr>PowerPoint Presentation</vt:lpstr>
      <vt:lpstr>PowerPoint Presentation</vt:lpstr>
      <vt:lpstr>CIPHER BLOCK CHAINING MODE (CBC)-Encryption and Decryption SIMULATION  </vt:lpstr>
      <vt:lpstr>PowerPoint Presentation</vt:lpstr>
      <vt:lpstr>PowerPoint Presentation</vt:lpstr>
      <vt:lpstr>PowerPoint Presentation</vt:lpstr>
      <vt:lpstr>PowerPoint Presentation</vt:lpstr>
      <vt:lpstr>CIPHER FEEDBACK MODE (CFB) - Encryption SIMULATION</vt:lpstr>
      <vt:lpstr>PowerPoint Presentation</vt:lpstr>
      <vt:lpstr>CIPHER FEEDBACK MODE (CFB) -  Decryption SIMULATION</vt:lpstr>
      <vt:lpstr>PowerPoint Presentation</vt:lpstr>
      <vt:lpstr>PowerPoint Presentation</vt:lpstr>
      <vt:lpstr>PowerPoint Presentation</vt:lpstr>
      <vt:lpstr>PowerPoint Presentation</vt:lpstr>
      <vt:lpstr>OUTPUT FEEDBACK MODE (OFB)- Encryption SIMULATION </vt:lpstr>
      <vt:lpstr>PowerPoint Presentation</vt:lpstr>
      <vt:lpstr>OUTPUT FEEDBACK MODE (OFB)- Decryption SIMULATION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LOW COMPLEXITY IMPLEMENTATION OF OTFS TRANSMITTER USING FULLY PARALLEL AND PIPELINED HARDWARE ARCHITECHTURE</dc:title>
  <dc:creator>Nisha VR</dc:creator>
  <cp:lastModifiedBy>Techzone</cp:lastModifiedBy>
  <cp:revision>72</cp:revision>
  <dcterms:created xsi:type="dcterms:W3CDTF">2024-01-28T06:09:04Z</dcterms:created>
  <dcterms:modified xsi:type="dcterms:W3CDTF">2024-05-26T15:24:50Z</dcterms:modified>
</cp:coreProperties>
</file>